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6"/>
  </p:notesMasterIdLst>
  <p:sldIdLst>
    <p:sldId id="266" r:id="rId5"/>
    <p:sldId id="256" r:id="rId6"/>
    <p:sldId id="267" r:id="rId7"/>
    <p:sldId id="268" r:id="rId8"/>
    <p:sldId id="269" r:id="rId9"/>
    <p:sldId id="270" r:id="rId10"/>
    <p:sldId id="271" r:id="rId11"/>
    <p:sldId id="272" r:id="rId12"/>
    <p:sldId id="273" r:id="rId13"/>
    <p:sldId id="274" r:id="rId14"/>
    <p:sldId id="27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86190" autoAdjust="0"/>
  </p:normalViewPr>
  <p:slideViewPr>
    <p:cSldViewPr snapToGrid="0">
      <p:cViewPr>
        <p:scale>
          <a:sx n="61" d="100"/>
          <a:sy n="61" d="100"/>
        </p:scale>
        <p:origin x="-102"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243B7A-7136-4FCD-B18B-37CF0B649CD9}" type="datetimeFigureOut">
              <a:rPr lang="en-US" smtClean="0"/>
              <a:t>4/6/2020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EFDEAC-5EA7-435C-9C65-C2EC44C2D1C9}" type="slidenum">
              <a:rPr lang="en-US" smtClean="0"/>
              <a:t>‹#›</a:t>
            </a:fld>
            <a:endParaRPr lang="en-US"/>
          </a:p>
        </p:txBody>
      </p:sp>
    </p:spTree>
    <p:extLst>
      <p:ext uri="{BB962C8B-B14F-4D97-AF65-F5344CB8AC3E}">
        <p14:creationId xmlns:p14="http://schemas.microsoft.com/office/powerpoint/2010/main" val="846119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2</a:t>
            </a:fld>
            <a:endParaRPr lang="en-US"/>
          </a:p>
        </p:txBody>
      </p:sp>
    </p:spTree>
    <p:extLst>
      <p:ext uri="{BB962C8B-B14F-4D97-AF65-F5344CB8AC3E}">
        <p14:creationId xmlns:p14="http://schemas.microsoft.com/office/powerpoint/2010/main" val="2063415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11</a:t>
            </a:fld>
            <a:endParaRPr lang="en-US"/>
          </a:p>
        </p:txBody>
      </p:sp>
    </p:spTree>
    <p:extLst>
      <p:ext uri="{BB962C8B-B14F-4D97-AF65-F5344CB8AC3E}">
        <p14:creationId xmlns:p14="http://schemas.microsoft.com/office/powerpoint/2010/main" val="140007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3</a:t>
            </a:fld>
            <a:endParaRPr lang="en-US"/>
          </a:p>
        </p:txBody>
      </p:sp>
    </p:spTree>
    <p:extLst>
      <p:ext uri="{BB962C8B-B14F-4D97-AF65-F5344CB8AC3E}">
        <p14:creationId xmlns:p14="http://schemas.microsoft.com/office/powerpoint/2010/main" val="3220934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4</a:t>
            </a:fld>
            <a:endParaRPr lang="en-US"/>
          </a:p>
        </p:txBody>
      </p:sp>
    </p:spTree>
    <p:extLst>
      <p:ext uri="{BB962C8B-B14F-4D97-AF65-F5344CB8AC3E}">
        <p14:creationId xmlns:p14="http://schemas.microsoft.com/office/powerpoint/2010/main" val="2981711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5</a:t>
            </a:fld>
            <a:endParaRPr lang="en-US"/>
          </a:p>
        </p:txBody>
      </p:sp>
    </p:spTree>
    <p:extLst>
      <p:ext uri="{BB962C8B-B14F-4D97-AF65-F5344CB8AC3E}">
        <p14:creationId xmlns:p14="http://schemas.microsoft.com/office/powerpoint/2010/main" val="1564140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6</a:t>
            </a:fld>
            <a:endParaRPr lang="en-US"/>
          </a:p>
        </p:txBody>
      </p:sp>
    </p:spTree>
    <p:extLst>
      <p:ext uri="{BB962C8B-B14F-4D97-AF65-F5344CB8AC3E}">
        <p14:creationId xmlns:p14="http://schemas.microsoft.com/office/powerpoint/2010/main" val="21423750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7</a:t>
            </a:fld>
            <a:endParaRPr lang="en-US"/>
          </a:p>
        </p:txBody>
      </p:sp>
    </p:spTree>
    <p:extLst>
      <p:ext uri="{BB962C8B-B14F-4D97-AF65-F5344CB8AC3E}">
        <p14:creationId xmlns:p14="http://schemas.microsoft.com/office/powerpoint/2010/main" val="2992106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8</a:t>
            </a:fld>
            <a:endParaRPr lang="en-US"/>
          </a:p>
        </p:txBody>
      </p:sp>
    </p:spTree>
    <p:extLst>
      <p:ext uri="{BB962C8B-B14F-4D97-AF65-F5344CB8AC3E}">
        <p14:creationId xmlns:p14="http://schemas.microsoft.com/office/powerpoint/2010/main" val="38472114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9</a:t>
            </a:fld>
            <a:endParaRPr lang="en-US"/>
          </a:p>
        </p:txBody>
      </p:sp>
    </p:spTree>
    <p:extLst>
      <p:ext uri="{BB962C8B-B14F-4D97-AF65-F5344CB8AC3E}">
        <p14:creationId xmlns:p14="http://schemas.microsoft.com/office/powerpoint/2010/main" val="2483708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Lesson Goal:  Choose to be responsible and add value to your life and others.</a:t>
            </a:r>
          </a:p>
        </p:txBody>
      </p:sp>
      <p:sp>
        <p:nvSpPr>
          <p:cNvPr id="4" name="Slide Number Placeholder 3"/>
          <p:cNvSpPr>
            <a:spLocks noGrp="1"/>
          </p:cNvSpPr>
          <p:nvPr>
            <p:ph type="sldNum" sz="quarter" idx="10"/>
          </p:nvPr>
        </p:nvSpPr>
        <p:spPr/>
        <p:txBody>
          <a:bodyPr/>
          <a:lstStyle/>
          <a:p>
            <a:fld id="{45EFDEAC-5EA7-435C-9C65-C2EC44C2D1C9}" type="slidenum">
              <a:rPr lang="en-US" smtClean="0"/>
              <a:t>10</a:t>
            </a:fld>
            <a:endParaRPr lang="en-US"/>
          </a:p>
        </p:txBody>
      </p:sp>
    </p:spTree>
    <p:extLst>
      <p:ext uri="{BB962C8B-B14F-4D97-AF65-F5344CB8AC3E}">
        <p14:creationId xmlns:p14="http://schemas.microsoft.com/office/powerpoint/2010/main" val="854918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7502837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4418126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741490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2021142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7C8EE7F-67CF-4798-80AB-313C1C6A7F3D}" type="datetimeFigureOut">
              <a:rPr lang="en-US" smtClean="0"/>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300515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412236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7C8EE7F-67CF-4798-80AB-313C1C6A7F3D}" type="datetimeFigureOut">
              <a:rPr lang="en-US" smtClean="0"/>
              <a:t>4/6/2020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102943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7C8EE7F-67CF-4798-80AB-313C1C6A7F3D}" type="datetimeFigureOut">
              <a:rPr lang="en-US" smtClean="0"/>
              <a:t>4/6/2020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2332563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8EE7F-67CF-4798-80AB-313C1C6A7F3D}" type="datetimeFigureOut">
              <a:rPr lang="en-US" smtClean="0"/>
              <a:t>4/6/2020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527803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3519057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7C8EE7F-67CF-4798-80AB-313C1C6A7F3D}" type="datetimeFigureOut">
              <a:rPr lang="en-US" smtClean="0"/>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2F2D5-2C1F-4CA9-B268-086DE78D35D6}" type="slidenum">
              <a:rPr lang="en-US" smtClean="0"/>
              <a:t>‹#›</a:t>
            </a:fld>
            <a:endParaRPr lang="en-US"/>
          </a:p>
        </p:txBody>
      </p:sp>
    </p:spTree>
    <p:extLst>
      <p:ext uri="{BB962C8B-B14F-4D97-AF65-F5344CB8AC3E}">
        <p14:creationId xmlns:p14="http://schemas.microsoft.com/office/powerpoint/2010/main" val="1742226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8EE7F-67CF-4798-80AB-313C1C6A7F3D}" type="datetimeFigureOut">
              <a:rPr lang="en-US" smtClean="0"/>
              <a:t>4/6/2020</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2F2D5-2C1F-4CA9-B268-086DE78D35D6}" type="slidenum">
              <a:rPr lang="en-US" smtClean="0"/>
              <a:t>‹#›</a:t>
            </a:fld>
            <a:endParaRPr lang="en-US"/>
          </a:p>
        </p:txBody>
      </p:sp>
    </p:spTree>
    <p:extLst>
      <p:ext uri="{BB962C8B-B14F-4D97-AF65-F5344CB8AC3E}">
        <p14:creationId xmlns:p14="http://schemas.microsoft.com/office/powerpoint/2010/main" val="2731118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E427D57-CCEF-7248-913C-CAAF4BDBEF9E}"/>
              </a:ext>
            </a:extLst>
          </p:cNvPr>
          <p:cNvSpPr>
            <a:spLocks noGrp="1"/>
          </p:cNvSpPr>
          <p:nvPr>
            <p:ph type="ctrTitle"/>
          </p:nvPr>
        </p:nvSpPr>
        <p:spPr>
          <a:xfrm>
            <a:off x="1524000" y="808881"/>
            <a:ext cx="9144000" cy="2356360"/>
          </a:xfrm>
        </p:spPr>
        <p:txBody>
          <a:bodyPr anchor="ctr">
            <a:normAutofit fontScale="90000"/>
          </a:bodyPr>
          <a:lstStyle/>
          <a:p>
            <a:r>
              <a:rPr lang="en-US" dirty="0">
                <a:solidFill>
                  <a:schemeClr val="bg1"/>
                </a:solidFill>
              </a:rPr>
              <a:t/>
            </a:r>
            <a:br>
              <a:rPr lang="en-US" dirty="0">
                <a:solidFill>
                  <a:schemeClr val="bg1"/>
                </a:solidFill>
              </a:rPr>
            </a:br>
            <a:r>
              <a:rPr lang="en-US" dirty="0">
                <a:solidFill>
                  <a:schemeClr val="bg1"/>
                </a:solidFill>
              </a:rPr>
              <a:t>GYI Virtual Session 9</a:t>
            </a:r>
            <a:br>
              <a:rPr lang="en-US" dirty="0">
                <a:solidFill>
                  <a:schemeClr val="bg1"/>
                </a:solidFill>
              </a:rPr>
            </a:br>
            <a:r>
              <a:rPr lang="en-US" dirty="0">
                <a:solidFill>
                  <a:schemeClr val="bg1"/>
                </a:solidFill>
              </a:rPr>
              <a:t>Responsibility</a:t>
            </a:r>
            <a:br>
              <a:rPr lang="en-US" dirty="0">
                <a:solidFill>
                  <a:schemeClr val="bg1"/>
                </a:solidFill>
              </a:rPr>
            </a:br>
            <a:endParaRPr lang="en-US" dirty="0">
              <a:solidFill>
                <a:schemeClr val="bg1"/>
              </a:solidFill>
            </a:endParaRPr>
          </a:p>
        </p:txBody>
      </p:sp>
      <p:sp>
        <p:nvSpPr>
          <p:cNvPr id="4" name="Rectangle 3">
            <a:extLst>
              <a:ext uri="{FF2B5EF4-FFF2-40B4-BE49-F238E27FC236}">
                <a16:creationId xmlns:a16="http://schemas.microsoft.com/office/drawing/2014/main" xmlns="" id="{F0CA63F2-3338-444C-807D-6864D29833DD}"/>
              </a:ext>
            </a:extLst>
          </p:cNvPr>
          <p:cNvSpPr/>
          <p:nvPr/>
        </p:nvSpPr>
        <p:spPr>
          <a:xfrm>
            <a:off x="0" y="3990113"/>
            <a:ext cx="12192000" cy="28678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2"/>
          <a:stretch>
            <a:fillRect/>
          </a:stretch>
        </p:blipFill>
        <p:spPr>
          <a:xfrm>
            <a:off x="7869381" y="4362154"/>
            <a:ext cx="3560619" cy="1791299"/>
          </a:xfrm>
          <a:prstGeom prst="rect">
            <a:avLst/>
          </a:prstGeom>
        </p:spPr>
      </p:pic>
      <p:pic>
        <p:nvPicPr>
          <p:cNvPr id="5" name="Google Shape;90;p1"/>
          <p:cNvPicPr preferRelativeResize="0"/>
          <p:nvPr/>
        </p:nvPicPr>
        <p:blipFill rotWithShape="1">
          <a:blip r:embed="rId3">
            <a:alphaModFix/>
          </a:blip>
          <a:srcRect/>
          <a:stretch/>
        </p:blipFill>
        <p:spPr>
          <a:xfrm>
            <a:off x="0" y="0"/>
            <a:ext cx="12192000" cy="404446"/>
          </a:xfrm>
          <a:prstGeom prst="rect">
            <a:avLst/>
          </a:prstGeom>
          <a:noFill/>
          <a:ln>
            <a:noFill/>
          </a:ln>
        </p:spPr>
      </p:pic>
      <p:pic>
        <p:nvPicPr>
          <p:cNvPr id="7" name="Google Shape;90;p1"/>
          <p:cNvPicPr preferRelativeResize="0"/>
          <p:nvPr/>
        </p:nvPicPr>
        <p:blipFill rotWithShape="1">
          <a:blip r:embed="rId3">
            <a:alphaModFix/>
          </a:blip>
          <a:srcRect/>
          <a:stretch/>
        </p:blipFill>
        <p:spPr>
          <a:xfrm>
            <a:off x="0" y="3569677"/>
            <a:ext cx="12192000" cy="420435"/>
          </a:xfrm>
          <a:prstGeom prst="rect">
            <a:avLst/>
          </a:prstGeom>
          <a:noFill/>
          <a:ln>
            <a:noFill/>
          </a:ln>
        </p:spPr>
      </p:pic>
    </p:spTree>
    <p:extLst>
      <p:ext uri="{BB962C8B-B14F-4D97-AF65-F5344CB8AC3E}">
        <p14:creationId xmlns:p14="http://schemas.microsoft.com/office/powerpoint/2010/main" val="6288605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lstStyle/>
          <a:p>
            <a:r>
              <a:rPr lang="en-US" dirty="0"/>
              <a:t>Recap of the Reasons to be Responsible:</a:t>
            </a:r>
          </a:p>
        </p:txBody>
      </p:sp>
      <p:sp>
        <p:nvSpPr>
          <p:cNvPr id="2" name="Content Placeholder 1">
            <a:extLst>
              <a:ext uri="{FF2B5EF4-FFF2-40B4-BE49-F238E27FC236}">
                <a16:creationId xmlns:a16="http://schemas.microsoft.com/office/drawing/2014/main" xmlns="" id="{A6A634D5-4D7E-1B4A-B787-9E2E1CF922AE}"/>
              </a:ext>
            </a:extLst>
          </p:cNvPr>
          <p:cNvSpPr>
            <a:spLocks noGrp="1"/>
          </p:cNvSpPr>
          <p:nvPr>
            <p:ph idx="1"/>
          </p:nvPr>
        </p:nvSpPr>
        <p:spPr/>
        <p:txBody>
          <a:bodyPr>
            <a:normAutofit/>
          </a:bodyPr>
          <a:lstStyle/>
          <a:p>
            <a:pPr>
              <a:spcAft>
                <a:spcPts val="600"/>
              </a:spcAft>
            </a:pPr>
            <a:r>
              <a:rPr lang="en-US" dirty="0"/>
              <a:t>Responsibility is the foundation of success</a:t>
            </a:r>
          </a:p>
          <a:p>
            <a:pPr>
              <a:spcAft>
                <a:spcPts val="600"/>
              </a:spcAft>
            </a:pPr>
            <a:r>
              <a:rPr lang="en-US" dirty="0"/>
              <a:t>Responsibility puts you in control of your life</a:t>
            </a:r>
          </a:p>
          <a:p>
            <a:pPr>
              <a:spcAft>
                <a:spcPts val="600"/>
              </a:spcAft>
            </a:pPr>
            <a:r>
              <a:rPr lang="en-US" dirty="0"/>
              <a:t>Responsibility is a sign of maturity</a:t>
            </a:r>
          </a:p>
          <a:p>
            <a:r>
              <a:rPr lang="en-US" dirty="0"/>
              <a:t>Responsibility makes you ready for action</a:t>
            </a:r>
          </a:p>
          <a:p>
            <a:endParaRPr lang="en-US" dirty="0"/>
          </a:p>
          <a:p>
            <a:pPr marL="0" indent="0">
              <a:buNone/>
            </a:pPr>
            <a:r>
              <a:rPr lang="en-US" dirty="0"/>
              <a:t>Share:  Which reason to be responsible that you like the most?</a:t>
            </a:r>
          </a:p>
        </p:txBody>
      </p:sp>
    </p:spTree>
    <p:extLst>
      <p:ext uri="{BB962C8B-B14F-4D97-AF65-F5344CB8AC3E}">
        <p14:creationId xmlns:p14="http://schemas.microsoft.com/office/powerpoint/2010/main" val="125251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normAutofit/>
          </a:bodyPr>
          <a:lstStyle/>
          <a:p>
            <a:pPr algn="ctr"/>
            <a:r>
              <a:rPr lang="en-US" sz="7200" dirty="0"/>
              <a:t>Today I will show responsibility to others.</a:t>
            </a:r>
          </a:p>
        </p:txBody>
      </p:sp>
    </p:spTree>
    <p:extLst>
      <p:ext uri="{BB962C8B-B14F-4D97-AF65-F5344CB8AC3E}">
        <p14:creationId xmlns:p14="http://schemas.microsoft.com/office/powerpoint/2010/main" val="738696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ctrTitle"/>
          </p:nvPr>
        </p:nvSpPr>
        <p:spPr/>
        <p:txBody>
          <a:bodyPr/>
          <a:lstStyle/>
          <a:p>
            <a:r>
              <a:rPr lang="en-US" dirty="0"/>
              <a:t>Responsibility</a:t>
            </a:r>
          </a:p>
        </p:txBody>
      </p:sp>
      <p:sp>
        <p:nvSpPr>
          <p:cNvPr id="5" name="Subtitle 4"/>
          <p:cNvSpPr>
            <a:spLocks noGrp="1"/>
          </p:cNvSpPr>
          <p:nvPr>
            <p:ph type="subTitle" idx="1"/>
          </p:nvPr>
        </p:nvSpPr>
        <p:spPr/>
        <p:txBody>
          <a:bodyPr/>
          <a:lstStyle/>
          <a:p>
            <a:r>
              <a:rPr lang="en-US" dirty="0"/>
              <a:t>“Step up to the mirror and take responsibility for your life.”</a:t>
            </a:r>
          </a:p>
          <a:p>
            <a:r>
              <a:rPr lang="en-US" i="1" dirty="0"/>
              <a:t>John C. Maxwell</a:t>
            </a:r>
          </a:p>
        </p:txBody>
      </p:sp>
    </p:spTree>
    <p:extLst>
      <p:ext uri="{BB962C8B-B14F-4D97-AF65-F5344CB8AC3E}">
        <p14:creationId xmlns:p14="http://schemas.microsoft.com/office/powerpoint/2010/main" val="2747026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normAutofit/>
          </a:bodyPr>
          <a:lstStyle/>
          <a:p>
            <a:r>
              <a:rPr lang="en-US" sz="4000" dirty="0"/>
              <a:t>Responsibility is a Choice</a:t>
            </a:r>
          </a:p>
        </p:txBody>
      </p:sp>
      <p:sp>
        <p:nvSpPr>
          <p:cNvPr id="5" name="Subtitle 4"/>
          <p:cNvSpPr>
            <a:spLocks noGrp="1"/>
          </p:cNvSpPr>
          <p:nvPr>
            <p:ph idx="1"/>
          </p:nvPr>
        </p:nvSpPr>
        <p:spPr>
          <a:xfrm>
            <a:off x="838200" y="1407179"/>
            <a:ext cx="10515600" cy="4351338"/>
          </a:xfrm>
        </p:spPr>
        <p:txBody>
          <a:bodyPr>
            <a:normAutofit fontScale="77500" lnSpcReduction="20000"/>
          </a:bodyPr>
          <a:lstStyle/>
          <a:p>
            <a:pPr>
              <a:lnSpc>
                <a:spcPct val="210000"/>
              </a:lnSpc>
            </a:pPr>
            <a:r>
              <a:rPr lang="en-US" dirty="0"/>
              <a:t>Responsibility is a burden we must bear</a:t>
            </a:r>
          </a:p>
          <a:p>
            <a:pPr>
              <a:lnSpc>
                <a:spcPct val="210000"/>
              </a:lnSpc>
            </a:pPr>
            <a:r>
              <a:rPr lang="en-US" dirty="0" smtClean="0"/>
              <a:t>Responsibility </a:t>
            </a:r>
            <a:r>
              <a:rPr lang="en-US" dirty="0"/>
              <a:t>is the opposite of freedom</a:t>
            </a:r>
          </a:p>
          <a:p>
            <a:pPr marL="0" indent="0">
              <a:lnSpc>
                <a:spcPct val="210000"/>
              </a:lnSpc>
              <a:buNone/>
            </a:pPr>
            <a:r>
              <a:rPr lang="en-US" i="1" dirty="0" smtClean="0"/>
              <a:t>	Thinking </a:t>
            </a:r>
            <a:r>
              <a:rPr lang="en-US" i="1" dirty="0"/>
              <a:t>Point: </a:t>
            </a:r>
            <a:r>
              <a:rPr lang="en-US" dirty="0"/>
              <a:t>What do you think the problem with this perspective may be?</a:t>
            </a:r>
          </a:p>
          <a:p>
            <a:pPr>
              <a:lnSpc>
                <a:spcPct val="210000"/>
              </a:lnSpc>
            </a:pPr>
            <a:r>
              <a:rPr lang="en-US" dirty="0" smtClean="0"/>
              <a:t>Mirror </a:t>
            </a:r>
            <a:r>
              <a:rPr lang="en-US" dirty="0"/>
              <a:t>is a picture of responsibility</a:t>
            </a:r>
          </a:p>
          <a:p>
            <a:pPr marL="0" indent="0">
              <a:lnSpc>
                <a:spcPct val="210000"/>
              </a:lnSpc>
              <a:buNone/>
            </a:pPr>
            <a:r>
              <a:rPr lang="en-US" dirty="0" smtClean="0"/>
              <a:t>QUESTION</a:t>
            </a:r>
            <a:r>
              <a:rPr lang="en-US" dirty="0"/>
              <a:t>:  In what area do you want to improve and be more responsible? </a:t>
            </a:r>
          </a:p>
        </p:txBody>
      </p:sp>
    </p:spTree>
    <p:extLst>
      <p:ext uri="{BB962C8B-B14F-4D97-AF65-F5344CB8AC3E}">
        <p14:creationId xmlns:p14="http://schemas.microsoft.com/office/powerpoint/2010/main" val="1505843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lstStyle/>
          <a:p>
            <a:r>
              <a:rPr lang="en-US" dirty="0"/>
              <a:t>Reasons to be Responsible</a:t>
            </a:r>
          </a:p>
        </p:txBody>
      </p:sp>
      <p:sp>
        <p:nvSpPr>
          <p:cNvPr id="5" name="Subtitle 4"/>
          <p:cNvSpPr>
            <a:spLocks noGrp="1"/>
          </p:cNvSpPr>
          <p:nvPr>
            <p:ph idx="1"/>
          </p:nvPr>
        </p:nvSpPr>
        <p:spPr/>
        <p:txBody>
          <a:bodyPr>
            <a:normAutofit fontScale="77500" lnSpcReduction="20000"/>
          </a:bodyPr>
          <a:lstStyle/>
          <a:p>
            <a:pPr marL="0" indent="0" algn="ctr">
              <a:buNone/>
            </a:pPr>
            <a:r>
              <a:rPr lang="en-US" i="1" dirty="0"/>
              <a:t>”The one quality that all successful people have is the ability to take on responsibility.”</a:t>
            </a:r>
          </a:p>
          <a:p>
            <a:pPr marL="0" indent="0" algn="ctr">
              <a:buNone/>
            </a:pPr>
            <a:r>
              <a:rPr lang="en-US" sz="2000" dirty="0"/>
              <a:t>Winston Churchill</a:t>
            </a:r>
          </a:p>
          <a:p>
            <a:pPr marL="0" indent="0" algn="ctr">
              <a:buNone/>
            </a:pPr>
            <a:endParaRPr lang="en-US" sz="2000" dirty="0"/>
          </a:p>
          <a:p>
            <a:r>
              <a:rPr lang="en-US" dirty="0"/>
              <a:t>Responsibility is the foundation for your success</a:t>
            </a:r>
          </a:p>
          <a:p>
            <a:pPr marL="0" indent="0">
              <a:buNone/>
            </a:pPr>
            <a:endParaRPr lang="en-US" dirty="0"/>
          </a:p>
          <a:p>
            <a:r>
              <a:rPr lang="en-US" dirty="0"/>
              <a:t>Responsibility puts you in control of your life</a:t>
            </a:r>
          </a:p>
          <a:p>
            <a:endParaRPr lang="en-US" dirty="0"/>
          </a:p>
          <a:p>
            <a:pPr marL="0" indent="0">
              <a:buNone/>
            </a:pPr>
            <a:r>
              <a:rPr lang="en-US" dirty="0"/>
              <a:t>QUESTIONS: </a:t>
            </a:r>
          </a:p>
          <a:p>
            <a:pPr marL="0" indent="0">
              <a:lnSpc>
                <a:spcPct val="120000"/>
              </a:lnSpc>
              <a:spcAft>
                <a:spcPts val="600"/>
              </a:spcAft>
              <a:buNone/>
            </a:pPr>
            <a:r>
              <a:rPr lang="en-US" dirty="0"/>
              <a:t>Do you think of your life as just something that happens to you or something that you have control over?</a:t>
            </a:r>
          </a:p>
          <a:p>
            <a:pPr marL="0" indent="0">
              <a:buNone/>
            </a:pPr>
            <a:r>
              <a:rPr lang="en-US" dirty="0"/>
              <a:t>Can you control everything?</a:t>
            </a:r>
          </a:p>
        </p:txBody>
      </p:sp>
    </p:spTree>
    <p:extLst>
      <p:ext uri="{BB962C8B-B14F-4D97-AF65-F5344CB8AC3E}">
        <p14:creationId xmlns:p14="http://schemas.microsoft.com/office/powerpoint/2010/main" val="1375632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a:xfrm>
            <a:off x="831851" y="1120818"/>
            <a:ext cx="10515600" cy="2852737"/>
          </a:xfrm>
        </p:spPr>
        <p:txBody>
          <a:bodyPr>
            <a:normAutofit fontScale="90000"/>
          </a:bodyPr>
          <a:lstStyle/>
          <a:p>
            <a:pPr algn="ctr"/>
            <a:r>
              <a:rPr lang="en-US" sz="3600" i="1" dirty="0"/>
              <a:t>“The best day of your life is the one in which you decide your life is your own.  No apologies or excuses.  No one to lean on. Rely on, or blame.  The gift is yours.  It is an amazing journey and you alone are responsible for the quality of it.  This is the day your life really begins.”</a:t>
            </a:r>
            <a:br>
              <a:rPr lang="en-US" sz="3600" i="1" dirty="0"/>
            </a:br>
            <a:r>
              <a:rPr lang="en-US" sz="3600" dirty="0"/>
              <a:t>Bob </a:t>
            </a:r>
            <a:r>
              <a:rPr lang="en-US" sz="3600" dirty="0" err="1"/>
              <a:t>Mowad</a:t>
            </a:r>
            <a:endParaRPr lang="en-US" sz="3600" i="1" dirty="0"/>
          </a:p>
        </p:txBody>
      </p:sp>
      <p:sp>
        <p:nvSpPr>
          <p:cNvPr id="5" name="Subtitle 4"/>
          <p:cNvSpPr>
            <a:spLocks noGrp="1"/>
          </p:cNvSpPr>
          <p:nvPr>
            <p:ph type="body" idx="1"/>
          </p:nvPr>
        </p:nvSpPr>
        <p:spPr>
          <a:xfrm>
            <a:off x="831851" y="4124527"/>
            <a:ext cx="10515600" cy="1500187"/>
          </a:xfrm>
        </p:spPr>
        <p:txBody>
          <a:bodyPr/>
          <a:lstStyle/>
          <a:p>
            <a:endParaRPr lang="en-US" i="1" dirty="0"/>
          </a:p>
          <a:p>
            <a:r>
              <a:rPr lang="en-US" dirty="0">
                <a:solidFill>
                  <a:schemeClr val="tx1"/>
                </a:solidFill>
              </a:rPr>
              <a:t>QUESTION: </a:t>
            </a:r>
          </a:p>
          <a:p>
            <a:r>
              <a:rPr lang="en-US" dirty="0">
                <a:solidFill>
                  <a:schemeClr val="tx1"/>
                </a:solidFill>
              </a:rPr>
              <a:t>What is the one are of my life that I need to take control of today?</a:t>
            </a:r>
          </a:p>
        </p:txBody>
      </p:sp>
    </p:spTree>
    <p:extLst>
      <p:ext uri="{BB962C8B-B14F-4D97-AF65-F5344CB8AC3E}">
        <p14:creationId xmlns:p14="http://schemas.microsoft.com/office/powerpoint/2010/main" val="427561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a:xfrm>
            <a:off x="831851" y="1337790"/>
            <a:ext cx="10515600" cy="2852737"/>
          </a:xfrm>
        </p:spPr>
        <p:txBody>
          <a:bodyPr/>
          <a:lstStyle/>
          <a:p>
            <a:pPr algn="ctr"/>
            <a:r>
              <a:rPr lang="en-US" dirty="0"/>
              <a:t>Today I will look into a mirror and take responsibility for my life.</a:t>
            </a:r>
          </a:p>
        </p:txBody>
      </p:sp>
    </p:spTree>
    <p:extLst>
      <p:ext uri="{BB962C8B-B14F-4D97-AF65-F5344CB8AC3E}">
        <p14:creationId xmlns:p14="http://schemas.microsoft.com/office/powerpoint/2010/main" val="3267033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lstStyle/>
          <a:p>
            <a:r>
              <a:rPr lang="en-US" dirty="0"/>
              <a:t>Responsibility is a sign of maturity</a:t>
            </a:r>
          </a:p>
        </p:txBody>
      </p:sp>
      <p:sp>
        <p:nvSpPr>
          <p:cNvPr id="2" name="Content Placeholder 1">
            <a:extLst>
              <a:ext uri="{FF2B5EF4-FFF2-40B4-BE49-F238E27FC236}">
                <a16:creationId xmlns:a16="http://schemas.microsoft.com/office/drawing/2014/main" xmlns="" id="{B1884A55-BF08-F549-BE12-C98BB075A6A7}"/>
              </a:ext>
            </a:extLst>
          </p:cNvPr>
          <p:cNvSpPr>
            <a:spLocks noGrp="1"/>
          </p:cNvSpPr>
          <p:nvPr>
            <p:ph idx="1"/>
          </p:nvPr>
        </p:nvSpPr>
        <p:spPr/>
        <p:txBody>
          <a:bodyPr/>
          <a:lstStyle/>
          <a:p>
            <a:r>
              <a:rPr lang="en-US" dirty="0"/>
              <a:t>Maturity doesn’t come with age</a:t>
            </a:r>
          </a:p>
          <a:p>
            <a:pPr marL="0" indent="0">
              <a:buNone/>
            </a:pPr>
            <a:endParaRPr lang="en-US" dirty="0"/>
          </a:p>
          <a:p>
            <a:r>
              <a:rPr lang="en-US" dirty="0"/>
              <a:t>Maturity comes with the acceptance of responsibility</a:t>
            </a:r>
          </a:p>
          <a:p>
            <a:endParaRPr lang="en-US" dirty="0"/>
          </a:p>
          <a:p>
            <a:pPr marL="0" indent="0">
              <a:buNone/>
            </a:pPr>
            <a:r>
              <a:rPr lang="en-US" dirty="0"/>
              <a:t>QUESTIONS:</a:t>
            </a:r>
          </a:p>
          <a:p>
            <a:pPr marL="0" indent="0">
              <a:spcAft>
                <a:spcPts val="600"/>
              </a:spcAft>
              <a:buNone/>
            </a:pPr>
            <a:r>
              <a:rPr lang="en-US" dirty="0"/>
              <a:t>How mature are you based on the statements I read above?</a:t>
            </a:r>
          </a:p>
          <a:p>
            <a:pPr marL="0" indent="0">
              <a:buNone/>
            </a:pPr>
            <a:r>
              <a:rPr lang="en-US" dirty="0"/>
              <a:t>What area do you need to improve the most?</a:t>
            </a:r>
          </a:p>
          <a:p>
            <a:pPr marL="0" indent="0">
              <a:buNone/>
            </a:pPr>
            <a:endParaRPr lang="en-US" dirty="0"/>
          </a:p>
        </p:txBody>
      </p:sp>
    </p:spTree>
    <p:extLst>
      <p:ext uri="{BB962C8B-B14F-4D97-AF65-F5344CB8AC3E}">
        <p14:creationId xmlns:p14="http://schemas.microsoft.com/office/powerpoint/2010/main" val="2697440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lstStyle/>
          <a:p>
            <a:r>
              <a:rPr lang="en-US" dirty="0"/>
              <a:t>Responsibility makes you ready for action</a:t>
            </a:r>
          </a:p>
        </p:txBody>
      </p:sp>
      <p:sp>
        <p:nvSpPr>
          <p:cNvPr id="2" name="Content Placeholder 1">
            <a:extLst>
              <a:ext uri="{FF2B5EF4-FFF2-40B4-BE49-F238E27FC236}">
                <a16:creationId xmlns:a16="http://schemas.microsoft.com/office/drawing/2014/main" xmlns="" id="{41529853-F4A9-F748-B519-AC6B2CABDD7C}"/>
              </a:ext>
            </a:extLst>
          </p:cNvPr>
          <p:cNvSpPr>
            <a:spLocks noGrp="1"/>
          </p:cNvSpPr>
          <p:nvPr>
            <p:ph idx="1"/>
          </p:nvPr>
        </p:nvSpPr>
        <p:spPr/>
        <p:txBody>
          <a:bodyPr/>
          <a:lstStyle/>
          <a:p>
            <a:pPr marL="0" indent="0" algn="ctr">
              <a:buNone/>
            </a:pPr>
            <a:r>
              <a:rPr lang="en-US" sz="3200" i="1" dirty="0"/>
              <a:t>“Action springs not from thought, but from a readiness for responsibility.”</a:t>
            </a:r>
          </a:p>
          <a:p>
            <a:pPr marL="0" indent="0" algn="ctr">
              <a:buNone/>
            </a:pPr>
            <a:r>
              <a:rPr lang="en-US" sz="2400" dirty="0" err="1"/>
              <a:t>Deitrich</a:t>
            </a:r>
            <a:r>
              <a:rPr lang="en-US" sz="2400" dirty="0"/>
              <a:t> Bonhoeffer</a:t>
            </a:r>
          </a:p>
          <a:p>
            <a:pPr marL="0" indent="0" algn="ctr">
              <a:buNone/>
            </a:pPr>
            <a:endParaRPr lang="en-US" sz="2000" dirty="0"/>
          </a:p>
          <a:p>
            <a:r>
              <a:rPr lang="en-US" sz="3200" dirty="0"/>
              <a:t>Reality without responsibility will make you passive</a:t>
            </a:r>
          </a:p>
          <a:p>
            <a:pPr marL="0" indent="0">
              <a:buNone/>
            </a:pPr>
            <a:endParaRPr lang="en-US" sz="3200" dirty="0"/>
          </a:p>
          <a:p>
            <a:r>
              <a:rPr lang="en-US" sz="3200" dirty="0"/>
              <a:t>Reality with responsibility makes you active</a:t>
            </a:r>
          </a:p>
        </p:txBody>
      </p:sp>
    </p:spTree>
    <p:extLst>
      <p:ext uri="{BB962C8B-B14F-4D97-AF65-F5344CB8AC3E}">
        <p14:creationId xmlns:p14="http://schemas.microsoft.com/office/powerpoint/2010/main" val="378331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close up of a sign&#10;&#10;Description automatically generated">
            <a:extLst>
              <a:ext uri="{FF2B5EF4-FFF2-40B4-BE49-F238E27FC236}">
                <a16:creationId xmlns:a16="http://schemas.microsoft.com/office/drawing/2014/main" xmlns="" id="{389CD89D-C416-CB49-A6E4-4DC7595509CE}"/>
              </a:ext>
            </a:extLst>
          </p:cNvPr>
          <p:cNvPicPr>
            <a:picLocks noChangeAspect="1"/>
          </p:cNvPicPr>
          <p:nvPr/>
        </p:nvPicPr>
        <p:blipFill>
          <a:blip r:embed="rId3"/>
          <a:stretch>
            <a:fillRect/>
          </a:stretch>
        </p:blipFill>
        <p:spPr>
          <a:xfrm>
            <a:off x="10421258" y="5926026"/>
            <a:ext cx="1430782" cy="719807"/>
          </a:xfrm>
          <a:prstGeom prst="rect">
            <a:avLst/>
          </a:prstGeom>
        </p:spPr>
      </p:pic>
      <p:pic>
        <p:nvPicPr>
          <p:cNvPr id="7" name="Google Shape;90;p1"/>
          <p:cNvPicPr preferRelativeResize="0"/>
          <p:nvPr/>
        </p:nvPicPr>
        <p:blipFill rotWithShape="1">
          <a:blip r:embed="rId4">
            <a:alphaModFix/>
          </a:blip>
          <a:srcRect/>
          <a:stretch/>
        </p:blipFill>
        <p:spPr>
          <a:xfrm>
            <a:off x="0" y="0"/>
            <a:ext cx="12192000" cy="268672"/>
          </a:xfrm>
          <a:prstGeom prst="rect">
            <a:avLst/>
          </a:prstGeom>
          <a:noFill/>
          <a:ln>
            <a:noFill/>
          </a:ln>
        </p:spPr>
      </p:pic>
      <p:pic>
        <p:nvPicPr>
          <p:cNvPr id="8" name="Google Shape;90;p1"/>
          <p:cNvPicPr preferRelativeResize="0"/>
          <p:nvPr/>
        </p:nvPicPr>
        <p:blipFill rotWithShape="1">
          <a:blip r:embed="rId4">
            <a:alphaModFix/>
          </a:blip>
          <a:srcRect/>
          <a:stretch/>
        </p:blipFill>
        <p:spPr>
          <a:xfrm>
            <a:off x="0" y="0"/>
            <a:ext cx="12192000" cy="404446"/>
          </a:xfrm>
          <a:prstGeom prst="rect">
            <a:avLst/>
          </a:prstGeom>
          <a:noFill/>
          <a:ln>
            <a:noFill/>
          </a:ln>
        </p:spPr>
      </p:pic>
      <p:sp>
        <p:nvSpPr>
          <p:cNvPr id="4" name="Title 3"/>
          <p:cNvSpPr>
            <a:spLocks noGrp="1"/>
          </p:cNvSpPr>
          <p:nvPr>
            <p:ph type="title"/>
          </p:nvPr>
        </p:nvSpPr>
        <p:spPr/>
        <p:txBody>
          <a:bodyPr/>
          <a:lstStyle/>
          <a:p>
            <a:r>
              <a:rPr lang="en-US" dirty="0"/>
              <a:t>The Benefits of Responsibility</a:t>
            </a:r>
          </a:p>
        </p:txBody>
      </p:sp>
      <p:sp>
        <p:nvSpPr>
          <p:cNvPr id="2" name="Content Placeholder 1">
            <a:extLst>
              <a:ext uri="{FF2B5EF4-FFF2-40B4-BE49-F238E27FC236}">
                <a16:creationId xmlns:a16="http://schemas.microsoft.com/office/drawing/2014/main" xmlns="" id="{A6A634D5-4D7E-1B4A-B787-9E2E1CF922AE}"/>
              </a:ext>
            </a:extLst>
          </p:cNvPr>
          <p:cNvSpPr>
            <a:spLocks noGrp="1"/>
          </p:cNvSpPr>
          <p:nvPr>
            <p:ph idx="1"/>
          </p:nvPr>
        </p:nvSpPr>
        <p:spPr>
          <a:xfrm>
            <a:off x="838200" y="1577657"/>
            <a:ext cx="10515600" cy="4351338"/>
          </a:xfrm>
        </p:spPr>
        <p:txBody>
          <a:bodyPr>
            <a:normAutofit fontScale="62500" lnSpcReduction="20000"/>
          </a:bodyPr>
          <a:lstStyle/>
          <a:p>
            <a:pPr>
              <a:lnSpc>
                <a:spcPct val="170000"/>
              </a:lnSpc>
            </a:pPr>
            <a:r>
              <a:rPr lang="en-US" dirty="0"/>
              <a:t>You are proactive and do what you can, rather than focusing on what you can’t do</a:t>
            </a:r>
          </a:p>
          <a:p>
            <a:pPr>
              <a:lnSpc>
                <a:spcPct val="170000"/>
              </a:lnSpc>
            </a:pPr>
            <a:r>
              <a:rPr lang="en-US" dirty="0" smtClean="0"/>
              <a:t>You </a:t>
            </a:r>
            <a:r>
              <a:rPr lang="en-US" dirty="0"/>
              <a:t>set the course of your life in the direction you desire</a:t>
            </a:r>
          </a:p>
          <a:p>
            <a:pPr>
              <a:lnSpc>
                <a:spcPct val="170000"/>
              </a:lnSpc>
            </a:pPr>
            <a:r>
              <a:rPr lang="en-US" dirty="0" smtClean="0"/>
              <a:t>You </a:t>
            </a:r>
            <a:r>
              <a:rPr lang="en-US" dirty="0"/>
              <a:t>become a person of excellence who exceeds expectations</a:t>
            </a:r>
          </a:p>
          <a:p>
            <a:pPr>
              <a:lnSpc>
                <a:spcPct val="170000"/>
              </a:lnSpc>
            </a:pPr>
            <a:r>
              <a:rPr lang="en-US" dirty="0" smtClean="0"/>
              <a:t>You </a:t>
            </a:r>
            <a:r>
              <a:rPr lang="en-US" dirty="0"/>
              <a:t>actively learn from each mistake and keep improving</a:t>
            </a:r>
          </a:p>
          <a:p>
            <a:pPr>
              <a:lnSpc>
                <a:spcPct val="170000"/>
              </a:lnSpc>
            </a:pPr>
            <a:r>
              <a:rPr lang="en-US" dirty="0" smtClean="0"/>
              <a:t>You </a:t>
            </a:r>
            <a:r>
              <a:rPr lang="en-US" dirty="0"/>
              <a:t>are seen as reliable and trustworthy by others</a:t>
            </a:r>
          </a:p>
          <a:p>
            <a:pPr>
              <a:lnSpc>
                <a:spcPct val="170000"/>
              </a:lnSpc>
            </a:pPr>
            <a:r>
              <a:rPr lang="en-US" dirty="0" smtClean="0"/>
              <a:t>You </a:t>
            </a:r>
            <a:r>
              <a:rPr lang="en-US" dirty="0"/>
              <a:t>are given opportunities to progress in your career because you get things done</a:t>
            </a:r>
          </a:p>
          <a:p>
            <a:pPr>
              <a:lnSpc>
                <a:spcPct val="170000"/>
              </a:lnSpc>
            </a:pPr>
            <a:endParaRPr lang="en-US" dirty="0"/>
          </a:p>
          <a:p>
            <a:pPr marL="0" indent="0">
              <a:lnSpc>
                <a:spcPct val="170000"/>
              </a:lnSpc>
              <a:buNone/>
            </a:pPr>
            <a:r>
              <a:rPr lang="en-US" dirty="0"/>
              <a:t>REFLECTION: Which benefit do you value the most?  Why?</a:t>
            </a:r>
          </a:p>
        </p:txBody>
      </p:sp>
    </p:spTree>
    <p:extLst>
      <p:ext uri="{BB962C8B-B14F-4D97-AF65-F5344CB8AC3E}">
        <p14:creationId xmlns:p14="http://schemas.microsoft.com/office/powerpoint/2010/main" val="4211223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C0D71A42E3A484CB33BDD31245C2699" ma:contentTypeVersion="13" ma:contentTypeDescription="Create a new document." ma:contentTypeScope="" ma:versionID="b1e75f13172c70d066a7cbcb9505334c">
  <xsd:schema xmlns:xsd="http://www.w3.org/2001/XMLSchema" xmlns:xs="http://www.w3.org/2001/XMLSchema" xmlns:p="http://schemas.microsoft.com/office/2006/metadata/properties" xmlns:ns3="f603bc31-b40c-477f-a7f2-1f1fb46cb446" xmlns:ns4="e65eec04-3065-4bab-ae08-6eaaed6d2d53" targetNamespace="http://schemas.microsoft.com/office/2006/metadata/properties" ma:root="true" ma:fieldsID="04e410a97a732122d8acae027ecb65e0" ns3:_="" ns4:_="">
    <xsd:import namespace="f603bc31-b40c-477f-a7f2-1f1fb46cb446"/>
    <xsd:import namespace="e65eec04-3065-4bab-ae08-6eaaed6d2d53"/>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03bc31-b40c-477f-a7f2-1f1fb46cb4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65eec04-3065-4bab-ae08-6eaaed6d2d53"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B1C06B0-2CDD-4DCE-9130-4C47C214193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f603bc31-b40c-477f-a7f2-1f1fb46cb446"/>
    <ds:schemaRef ds:uri="e65eec04-3065-4bab-ae08-6eaaed6d2d53"/>
    <ds:schemaRef ds:uri="http://www.w3.org/XML/1998/namespace"/>
    <ds:schemaRef ds:uri="http://purl.org/dc/dcmitype/"/>
  </ds:schemaRefs>
</ds:datastoreItem>
</file>

<file path=customXml/itemProps2.xml><?xml version="1.0" encoding="utf-8"?>
<ds:datastoreItem xmlns:ds="http://schemas.openxmlformats.org/officeDocument/2006/customXml" ds:itemID="{9714E4AA-9B96-4131-91B9-DB2FFBF6A0CE}">
  <ds:schemaRefs>
    <ds:schemaRef ds:uri="http://schemas.microsoft.com/sharepoint/v3/contenttype/forms"/>
  </ds:schemaRefs>
</ds:datastoreItem>
</file>

<file path=customXml/itemProps3.xml><?xml version="1.0" encoding="utf-8"?>
<ds:datastoreItem xmlns:ds="http://schemas.openxmlformats.org/officeDocument/2006/customXml" ds:itemID="{3FC6DFCA-D030-45A1-9FED-9F1F3108B00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03bc31-b40c-477f-a7f2-1f1fb46cb446"/>
    <ds:schemaRef ds:uri="e65eec04-3065-4bab-ae08-6eaaed6d2d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1067</TotalTime>
  <Words>589</Words>
  <Application>Microsoft Office PowerPoint</Application>
  <PresentationFormat>Custom</PresentationFormat>
  <Paragraphs>78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 GYI Virtual Session 9 Responsibility </vt:lpstr>
      <vt:lpstr>Responsibility</vt:lpstr>
      <vt:lpstr>Responsibility is a Choice</vt:lpstr>
      <vt:lpstr>Reasons to be Responsible</vt:lpstr>
      <vt:lpstr>“The best day of your life is the one in which you decide your life is your own.  No apologies or excuses.  No one to lean on. Rely on, or blame.  The gift is yours.  It is an amazing journey and you alone are responsible for the quality of it.  This is the day your life really begins.” Bob Mowad</vt:lpstr>
      <vt:lpstr>Today I will look into a mirror and take responsibility for my life.</vt:lpstr>
      <vt:lpstr>Responsibility is a sign of maturity</vt:lpstr>
      <vt:lpstr>Responsibility makes you ready for action</vt:lpstr>
      <vt:lpstr>The Benefits of Responsibility</vt:lpstr>
      <vt:lpstr>Recap of the Reasons to be Responsible:</vt:lpstr>
      <vt:lpstr>Today I will show responsibility to others.</vt:lpstr>
    </vt:vector>
  </TitlesOfParts>
  <Company>FHSD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Choices</dc:title>
  <dc:creator>BRZYCKI, KASEY</dc:creator>
  <cp:lastModifiedBy>Lorna</cp:lastModifiedBy>
  <cp:revision>40</cp:revision>
  <dcterms:created xsi:type="dcterms:W3CDTF">2020-03-20T18:21:24Z</dcterms:created>
  <dcterms:modified xsi:type="dcterms:W3CDTF">2020-04-06T14:41:02Z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0x0101003C0D71A42E3A484CB33BDD31245C2699</vt:lpwstr>
  </property>
</Properties>
</file>