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66" r:id="rId5"/>
    <p:sldId id="256" r:id="rId6"/>
    <p:sldId id="257" r:id="rId7"/>
    <p:sldId id="258" r:id="rId8"/>
    <p:sldId id="259" r:id="rId9"/>
    <p:sldId id="260" r:id="rId10"/>
    <p:sldId id="261" r:id="rId11"/>
    <p:sldId id="262" r:id="rId12"/>
    <p:sldId id="263" r:id="rId13"/>
    <p:sldId id="26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A59D46-A7E8-4D57-B672-6ACE31C431F5}" v="2" dt="2020-03-31T12:55: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0366" autoAdjust="0"/>
  </p:normalViewPr>
  <p:slideViewPr>
    <p:cSldViewPr snapToGrid="0">
      <p:cViewPr>
        <p:scale>
          <a:sx n="59" d="100"/>
          <a:sy n="59" d="100"/>
        </p:scale>
        <p:origin x="-180" y="-29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atts, Gina" userId="bfa6c428-973b-4b1a-a9ae-4a18ba330240" providerId="ADAL" clId="{2CA59D46-A7E8-4D57-B672-6ACE31C431F5}"/>
    <pc:docChg chg="addSld modSld">
      <pc:chgData name="Watts, Gina" userId="bfa6c428-973b-4b1a-a9ae-4a18ba330240" providerId="ADAL" clId="{2CA59D46-A7E8-4D57-B672-6ACE31C431F5}" dt="2020-03-31T12:55:16.160" v="3" actId="20577"/>
      <pc:docMkLst>
        <pc:docMk/>
      </pc:docMkLst>
      <pc:sldChg chg="modSp add setBg">
        <pc:chgData name="Watts, Gina" userId="bfa6c428-973b-4b1a-a9ae-4a18ba330240" providerId="ADAL" clId="{2CA59D46-A7E8-4D57-B672-6ACE31C431F5}" dt="2020-03-31T12:55:16.160" v="3" actId="20577"/>
        <pc:sldMkLst>
          <pc:docMk/>
          <pc:sldMk cId="628860569" sldId="266"/>
        </pc:sldMkLst>
        <pc:spChg chg="mod">
          <ac:chgData name="Watts, Gina" userId="bfa6c428-973b-4b1a-a9ae-4a18ba330240" providerId="ADAL" clId="{2CA59D46-A7E8-4D57-B672-6ACE31C431F5}" dt="2020-03-31T12:55:16.160" v="3" actId="20577"/>
          <ac:spMkLst>
            <pc:docMk/>
            <pc:sldMk cId="628860569" sldId="266"/>
            <ac:spMk id="2" creationId="{EE427D57-CCEF-7248-913C-CAAF4BDBEF9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4AAF83-CFF1-48CB-8297-771DBC658D08}" type="datetimeFigureOut">
              <a:rPr lang="en-US" smtClean="0"/>
              <a:t>3/31/2020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8295C6-344C-4873-9FE5-8C912550F0C9}" type="slidenum">
              <a:rPr lang="en-US" smtClean="0"/>
              <a:t>‹#›</a:t>
            </a:fld>
            <a:endParaRPr lang="en-US"/>
          </a:p>
        </p:txBody>
      </p:sp>
    </p:spTree>
    <p:extLst>
      <p:ext uri="{BB962C8B-B14F-4D97-AF65-F5344CB8AC3E}">
        <p14:creationId xmlns:p14="http://schemas.microsoft.com/office/powerpoint/2010/main" val="15955355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iChoose</a:t>
            </a:r>
            <a:r>
              <a:rPr lang="en-US" dirty="0"/>
              <a:t>-</a:t>
            </a:r>
            <a:r>
              <a:rPr lang="en-US" baseline="0" dirty="0"/>
              <a:t>  Lesson 3 Goal-  Take the paintbrush of your mind, and paint a beautiful attitude.</a:t>
            </a:r>
            <a:endParaRPr lang="en-US" dirty="0"/>
          </a:p>
        </p:txBody>
      </p:sp>
      <p:sp>
        <p:nvSpPr>
          <p:cNvPr id="4" name="Slide Number Placeholder 3"/>
          <p:cNvSpPr>
            <a:spLocks noGrp="1"/>
          </p:cNvSpPr>
          <p:nvPr>
            <p:ph type="sldNum" sz="quarter" idx="10"/>
          </p:nvPr>
        </p:nvSpPr>
        <p:spPr/>
        <p:txBody>
          <a:bodyPr/>
          <a:lstStyle/>
          <a:p>
            <a:fld id="{158295C6-344C-4873-9FE5-8C912550F0C9}" type="slidenum">
              <a:rPr lang="en-US" smtClean="0"/>
              <a:t>2</a:t>
            </a:fld>
            <a:endParaRPr lang="en-US"/>
          </a:p>
        </p:txBody>
      </p:sp>
    </p:spTree>
    <p:extLst>
      <p:ext uri="{BB962C8B-B14F-4D97-AF65-F5344CB8AC3E}">
        <p14:creationId xmlns:p14="http://schemas.microsoft.com/office/powerpoint/2010/main" val="26039212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iChoose</a:t>
            </a:r>
            <a:r>
              <a:rPr lang="en-US" dirty="0"/>
              <a:t>- Page 22   Discuss the attitude/art</a:t>
            </a:r>
            <a:r>
              <a:rPr lang="en-US" baseline="0" dirty="0"/>
              <a:t> analogy.  Connect this thinking to the mind’s paintbrush.  The choice is yours.  What type of masterpiece are you creating?  </a:t>
            </a:r>
            <a:endParaRPr lang="en-US" dirty="0"/>
          </a:p>
        </p:txBody>
      </p:sp>
      <p:sp>
        <p:nvSpPr>
          <p:cNvPr id="4" name="Slide Number Placeholder 3"/>
          <p:cNvSpPr>
            <a:spLocks noGrp="1"/>
          </p:cNvSpPr>
          <p:nvPr>
            <p:ph type="sldNum" sz="quarter" idx="10"/>
          </p:nvPr>
        </p:nvSpPr>
        <p:spPr/>
        <p:txBody>
          <a:bodyPr/>
          <a:lstStyle/>
          <a:p>
            <a:fld id="{158295C6-344C-4873-9FE5-8C912550F0C9}" type="slidenum">
              <a:rPr lang="en-US" smtClean="0"/>
              <a:t>3</a:t>
            </a:fld>
            <a:endParaRPr lang="en-US"/>
          </a:p>
        </p:txBody>
      </p:sp>
    </p:spTree>
    <p:extLst>
      <p:ext uri="{BB962C8B-B14F-4D97-AF65-F5344CB8AC3E}">
        <p14:creationId xmlns:p14="http://schemas.microsoft.com/office/powerpoint/2010/main" val="2174606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iChoose</a:t>
            </a:r>
            <a:r>
              <a:rPr lang="en-US" dirty="0"/>
              <a:t>- Page 22</a:t>
            </a:r>
            <a:r>
              <a:rPr lang="en-US" baseline="0" dirty="0"/>
              <a:t> and 23.  Tie attitude back to choice.  We get to choose our attitude and how we respond to circumstances.  Discuss how to take control of your life instead of letting it control you.  A good attitude helps you develop a positive attitude.  Share a time where you made a choice to have a good attitude during a difficult circumstance. </a:t>
            </a:r>
            <a:endParaRPr lang="en-US" dirty="0"/>
          </a:p>
        </p:txBody>
      </p:sp>
      <p:sp>
        <p:nvSpPr>
          <p:cNvPr id="4" name="Slide Number Placeholder 3"/>
          <p:cNvSpPr>
            <a:spLocks noGrp="1"/>
          </p:cNvSpPr>
          <p:nvPr>
            <p:ph type="sldNum" sz="quarter" idx="10"/>
          </p:nvPr>
        </p:nvSpPr>
        <p:spPr/>
        <p:txBody>
          <a:bodyPr/>
          <a:lstStyle/>
          <a:p>
            <a:fld id="{158295C6-344C-4873-9FE5-8C912550F0C9}" type="slidenum">
              <a:rPr lang="en-US" smtClean="0"/>
              <a:t>4</a:t>
            </a:fld>
            <a:endParaRPr lang="en-US"/>
          </a:p>
        </p:txBody>
      </p:sp>
    </p:spTree>
    <p:extLst>
      <p:ext uri="{BB962C8B-B14F-4D97-AF65-F5344CB8AC3E}">
        <p14:creationId xmlns:p14="http://schemas.microsoft.com/office/powerpoint/2010/main" val="1252848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iChoose</a:t>
            </a:r>
            <a:r>
              <a:rPr lang="en-US" dirty="0"/>
              <a:t>-  Page 23-  Discuss the benefits of a positive life outlook.  What can happen if we choose to have a negative outlook?    </a:t>
            </a:r>
          </a:p>
        </p:txBody>
      </p:sp>
      <p:sp>
        <p:nvSpPr>
          <p:cNvPr id="4" name="Slide Number Placeholder 3"/>
          <p:cNvSpPr>
            <a:spLocks noGrp="1"/>
          </p:cNvSpPr>
          <p:nvPr>
            <p:ph type="sldNum" sz="quarter" idx="10"/>
          </p:nvPr>
        </p:nvSpPr>
        <p:spPr/>
        <p:txBody>
          <a:bodyPr/>
          <a:lstStyle/>
          <a:p>
            <a:fld id="{158295C6-344C-4873-9FE5-8C912550F0C9}" type="slidenum">
              <a:rPr lang="en-US" smtClean="0"/>
              <a:t>5</a:t>
            </a:fld>
            <a:endParaRPr lang="en-US"/>
          </a:p>
        </p:txBody>
      </p:sp>
    </p:spTree>
    <p:extLst>
      <p:ext uri="{BB962C8B-B14F-4D97-AF65-F5344CB8AC3E}">
        <p14:creationId xmlns:p14="http://schemas.microsoft.com/office/powerpoint/2010/main" val="36571897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iChoose</a:t>
            </a:r>
            <a:r>
              <a:rPr lang="en-US" dirty="0"/>
              <a:t>-</a:t>
            </a:r>
            <a:r>
              <a:rPr lang="en-US" baseline="0" dirty="0"/>
              <a:t> </a:t>
            </a:r>
            <a:r>
              <a:rPr lang="en-US" dirty="0"/>
              <a:t>Page 24-25  Tell</a:t>
            </a:r>
            <a:r>
              <a:rPr lang="en-US" baseline="0" dirty="0"/>
              <a:t> the “Donkey Stay Down” story and have the participants share their answers to the reflection questions on page 25.  This is a good time to discuss social media and kindness.  Ask, “How can you rise above the dirt?”  How can you help others when they have dirt thrown on them?</a:t>
            </a:r>
            <a:endParaRPr lang="en-US" dirty="0"/>
          </a:p>
        </p:txBody>
      </p:sp>
      <p:sp>
        <p:nvSpPr>
          <p:cNvPr id="4" name="Slide Number Placeholder 3"/>
          <p:cNvSpPr>
            <a:spLocks noGrp="1"/>
          </p:cNvSpPr>
          <p:nvPr>
            <p:ph type="sldNum" sz="quarter" idx="10"/>
          </p:nvPr>
        </p:nvSpPr>
        <p:spPr/>
        <p:txBody>
          <a:bodyPr/>
          <a:lstStyle/>
          <a:p>
            <a:fld id="{158295C6-344C-4873-9FE5-8C912550F0C9}" type="slidenum">
              <a:rPr lang="en-US" smtClean="0"/>
              <a:t>6</a:t>
            </a:fld>
            <a:endParaRPr lang="en-US"/>
          </a:p>
        </p:txBody>
      </p:sp>
    </p:spTree>
    <p:extLst>
      <p:ext uri="{BB962C8B-B14F-4D97-AF65-F5344CB8AC3E}">
        <p14:creationId xmlns:p14="http://schemas.microsoft.com/office/powerpoint/2010/main" val="1079180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iChoose</a:t>
            </a:r>
            <a:r>
              <a:rPr lang="en-US" dirty="0"/>
              <a:t>- Page 27-  It’s easy to have</a:t>
            </a:r>
            <a:r>
              <a:rPr lang="en-US" baseline="0" dirty="0"/>
              <a:t> a good attitude when things are going well.  Talk about a time you had a good attitude when things weren’t going well?  Really discuss #2.  The 24 hour rule.  Make positive thinking your prominent way of thinking!</a:t>
            </a:r>
            <a:endParaRPr lang="en-US" dirty="0"/>
          </a:p>
        </p:txBody>
      </p:sp>
      <p:sp>
        <p:nvSpPr>
          <p:cNvPr id="4" name="Slide Number Placeholder 3"/>
          <p:cNvSpPr>
            <a:spLocks noGrp="1"/>
          </p:cNvSpPr>
          <p:nvPr>
            <p:ph type="sldNum" sz="quarter" idx="10"/>
          </p:nvPr>
        </p:nvSpPr>
        <p:spPr/>
        <p:txBody>
          <a:bodyPr/>
          <a:lstStyle/>
          <a:p>
            <a:fld id="{158295C6-344C-4873-9FE5-8C912550F0C9}" type="slidenum">
              <a:rPr lang="en-US" smtClean="0"/>
              <a:t>7</a:t>
            </a:fld>
            <a:endParaRPr lang="en-US"/>
          </a:p>
        </p:txBody>
      </p:sp>
    </p:spTree>
    <p:extLst>
      <p:ext uri="{BB962C8B-B14F-4D97-AF65-F5344CB8AC3E}">
        <p14:creationId xmlns:p14="http://schemas.microsoft.com/office/powerpoint/2010/main" val="1910147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iChoose</a:t>
            </a:r>
            <a:r>
              <a:rPr lang="en-US" dirty="0"/>
              <a:t>- Page 28-  Have</a:t>
            </a:r>
            <a:r>
              <a:rPr lang="en-US" baseline="0" dirty="0"/>
              <a:t> participants share which benefit they desire the most and why?</a:t>
            </a:r>
            <a:endParaRPr lang="en-US" dirty="0"/>
          </a:p>
        </p:txBody>
      </p:sp>
      <p:sp>
        <p:nvSpPr>
          <p:cNvPr id="4" name="Slide Number Placeholder 3"/>
          <p:cNvSpPr>
            <a:spLocks noGrp="1"/>
          </p:cNvSpPr>
          <p:nvPr>
            <p:ph type="sldNum" sz="quarter" idx="10"/>
          </p:nvPr>
        </p:nvSpPr>
        <p:spPr/>
        <p:txBody>
          <a:bodyPr/>
          <a:lstStyle/>
          <a:p>
            <a:fld id="{158295C6-344C-4873-9FE5-8C912550F0C9}" type="slidenum">
              <a:rPr lang="en-US" smtClean="0"/>
              <a:t>8</a:t>
            </a:fld>
            <a:endParaRPr lang="en-US"/>
          </a:p>
        </p:txBody>
      </p:sp>
    </p:spTree>
    <p:extLst>
      <p:ext uri="{BB962C8B-B14F-4D97-AF65-F5344CB8AC3E}">
        <p14:creationId xmlns:p14="http://schemas.microsoft.com/office/powerpoint/2010/main" val="5720429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iChoose</a:t>
            </a:r>
            <a:r>
              <a:rPr lang="en-US" dirty="0"/>
              <a:t>- Page 29-  Have participants share.  Also,</a:t>
            </a:r>
            <a:r>
              <a:rPr lang="en-US" baseline="0" dirty="0"/>
              <a:t> discuss how you maintain a positive attitude and how that affects those in your circle.  </a:t>
            </a:r>
            <a:endParaRPr lang="en-US" dirty="0"/>
          </a:p>
        </p:txBody>
      </p:sp>
      <p:sp>
        <p:nvSpPr>
          <p:cNvPr id="4" name="Slide Number Placeholder 3"/>
          <p:cNvSpPr>
            <a:spLocks noGrp="1"/>
          </p:cNvSpPr>
          <p:nvPr>
            <p:ph type="sldNum" sz="quarter" idx="10"/>
          </p:nvPr>
        </p:nvSpPr>
        <p:spPr/>
        <p:txBody>
          <a:bodyPr/>
          <a:lstStyle/>
          <a:p>
            <a:fld id="{158295C6-344C-4873-9FE5-8C912550F0C9}" type="slidenum">
              <a:rPr lang="en-US" smtClean="0"/>
              <a:t>9</a:t>
            </a:fld>
            <a:endParaRPr lang="en-US"/>
          </a:p>
        </p:txBody>
      </p:sp>
    </p:spTree>
    <p:extLst>
      <p:ext uri="{BB962C8B-B14F-4D97-AF65-F5344CB8AC3E}">
        <p14:creationId xmlns:p14="http://schemas.microsoft.com/office/powerpoint/2010/main" val="9514973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8295C6-344C-4873-9FE5-8C912550F0C9}" type="slidenum">
              <a:rPr lang="en-US" smtClean="0"/>
              <a:t>10</a:t>
            </a:fld>
            <a:endParaRPr lang="en-US"/>
          </a:p>
        </p:txBody>
      </p:sp>
    </p:spTree>
    <p:extLst>
      <p:ext uri="{BB962C8B-B14F-4D97-AF65-F5344CB8AC3E}">
        <p14:creationId xmlns:p14="http://schemas.microsoft.com/office/powerpoint/2010/main" val="418587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2BA6B05-6536-453E-B487-E8B494044E47}" type="datetimeFigureOut">
              <a:rPr lang="en-US" smtClean="0"/>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E826C5-1BB0-4101-BEF6-6742C02A2454}" type="slidenum">
              <a:rPr lang="en-US" smtClean="0"/>
              <a:t>‹#›</a:t>
            </a:fld>
            <a:endParaRPr lang="en-US"/>
          </a:p>
        </p:txBody>
      </p:sp>
    </p:spTree>
    <p:extLst>
      <p:ext uri="{BB962C8B-B14F-4D97-AF65-F5344CB8AC3E}">
        <p14:creationId xmlns:p14="http://schemas.microsoft.com/office/powerpoint/2010/main" val="2537778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BA6B05-6536-453E-B487-E8B494044E47}" type="datetimeFigureOut">
              <a:rPr lang="en-US" smtClean="0"/>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E826C5-1BB0-4101-BEF6-6742C02A2454}" type="slidenum">
              <a:rPr lang="en-US" smtClean="0"/>
              <a:t>‹#›</a:t>
            </a:fld>
            <a:endParaRPr lang="en-US"/>
          </a:p>
        </p:txBody>
      </p:sp>
    </p:spTree>
    <p:extLst>
      <p:ext uri="{BB962C8B-B14F-4D97-AF65-F5344CB8AC3E}">
        <p14:creationId xmlns:p14="http://schemas.microsoft.com/office/powerpoint/2010/main" val="1063290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BA6B05-6536-453E-B487-E8B494044E47}" type="datetimeFigureOut">
              <a:rPr lang="en-US" smtClean="0"/>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E826C5-1BB0-4101-BEF6-6742C02A2454}" type="slidenum">
              <a:rPr lang="en-US" smtClean="0"/>
              <a:t>‹#›</a:t>
            </a:fld>
            <a:endParaRPr lang="en-US"/>
          </a:p>
        </p:txBody>
      </p:sp>
    </p:spTree>
    <p:extLst>
      <p:ext uri="{BB962C8B-B14F-4D97-AF65-F5344CB8AC3E}">
        <p14:creationId xmlns:p14="http://schemas.microsoft.com/office/powerpoint/2010/main" val="4211991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BA6B05-6536-453E-B487-E8B494044E47}" type="datetimeFigureOut">
              <a:rPr lang="en-US" smtClean="0"/>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E826C5-1BB0-4101-BEF6-6742C02A2454}" type="slidenum">
              <a:rPr lang="en-US" smtClean="0"/>
              <a:t>‹#›</a:t>
            </a:fld>
            <a:endParaRPr lang="en-US"/>
          </a:p>
        </p:txBody>
      </p:sp>
    </p:spTree>
    <p:extLst>
      <p:ext uri="{BB962C8B-B14F-4D97-AF65-F5344CB8AC3E}">
        <p14:creationId xmlns:p14="http://schemas.microsoft.com/office/powerpoint/2010/main" val="3723065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2BA6B05-6536-453E-B487-E8B494044E47}" type="datetimeFigureOut">
              <a:rPr lang="en-US" smtClean="0"/>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E826C5-1BB0-4101-BEF6-6742C02A2454}" type="slidenum">
              <a:rPr lang="en-US" smtClean="0"/>
              <a:t>‹#›</a:t>
            </a:fld>
            <a:endParaRPr lang="en-US"/>
          </a:p>
        </p:txBody>
      </p:sp>
    </p:spTree>
    <p:extLst>
      <p:ext uri="{BB962C8B-B14F-4D97-AF65-F5344CB8AC3E}">
        <p14:creationId xmlns:p14="http://schemas.microsoft.com/office/powerpoint/2010/main" val="253060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2BA6B05-6536-453E-B487-E8B494044E47}" type="datetimeFigureOut">
              <a:rPr lang="en-US" smtClean="0"/>
              <a:t>3/31/2020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E826C5-1BB0-4101-BEF6-6742C02A2454}" type="slidenum">
              <a:rPr lang="en-US" smtClean="0"/>
              <a:t>‹#›</a:t>
            </a:fld>
            <a:endParaRPr lang="en-US"/>
          </a:p>
        </p:txBody>
      </p:sp>
    </p:spTree>
    <p:extLst>
      <p:ext uri="{BB962C8B-B14F-4D97-AF65-F5344CB8AC3E}">
        <p14:creationId xmlns:p14="http://schemas.microsoft.com/office/powerpoint/2010/main" val="1839257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2BA6B05-6536-453E-B487-E8B494044E47}" type="datetimeFigureOut">
              <a:rPr lang="en-US" smtClean="0"/>
              <a:t>3/31/2020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E826C5-1BB0-4101-BEF6-6742C02A2454}" type="slidenum">
              <a:rPr lang="en-US" smtClean="0"/>
              <a:t>‹#›</a:t>
            </a:fld>
            <a:endParaRPr lang="en-US"/>
          </a:p>
        </p:txBody>
      </p:sp>
    </p:spTree>
    <p:extLst>
      <p:ext uri="{BB962C8B-B14F-4D97-AF65-F5344CB8AC3E}">
        <p14:creationId xmlns:p14="http://schemas.microsoft.com/office/powerpoint/2010/main" val="3502594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2BA6B05-6536-453E-B487-E8B494044E47}" type="datetimeFigureOut">
              <a:rPr lang="en-US" smtClean="0"/>
              <a:t>3/31/2020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E826C5-1BB0-4101-BEF6-6742C02A2454}" type="slidenum">
              <a:rPr lang="en-US" smtClean="0"/>
              <a:t>‹#›</a:t>
            </a:fld>
            <a:endParaRPr lang="en-US"/>
          </a:p>
        </p:txBody>
      </p:sp>
    </p:spTree>
    <p:extLst>
      <p:ext uri="{BB962C8B-B14F-4D97-AF65-F5344CB8AC3E}">
        <p14:creationId xmlns:p14="http://schemas.microsoft.com/office/powerpoint/2010/main" val="767870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BA6B05-6536-453E-B487-E8B494044E47}" type="datetimeFigureOut">
              <a:rPr lang="en-US" smtClean="0"/>
              <a:t>3/31/2020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E826C5-1BB0-4101-BEF6-6742C02A2454}" type="slidenum">
              <a:rPr lang="en-US" smtClean="0"/>
              <a:t>‹#›</a:t>
            </a:fld>
            <a:endParaRPr lang="en-US"/>
          </a:p>
        </p:txBody>
      </p:sp>
    </p:spTree>
    <p:extLst>
      <p:ext uri="{BB962C8B-B14F-4D97-AF65-F5344CB8AC3E}">
        <p14:creationId xmlns:p14="http://schemas.microsoft.com/office/powerpoint/2010/main" val="15917019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2BA6B05-6536-453E-B487-E8B494044E47}" type="datetimeFigureOut">
              <a:rPr lang="en-US" smtClean="0"/>
              <a:t>3/31/2020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E826C5-1BB0-4101-BEF6-6742C02A2454}" type="slidenum">
              <a:rPr lang="en-US" smtClean="0"/>
              <a:t>‹#›</a:t>
            </a:fld>
            <a:endParaRPr lang="en-US"/>
          </a:p>
        </p:txBody>
      </p:sp>
    </p:spTree>
    <p:extLst>
      <p:ext uri="{BB962C8B-B14F-4D97-AF65-F5344CB8AC3E}">
        <p14:creationId xmlns:p14="http://schemas.microsoft.com/office/powerpoint/2010/main" val="3351765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2BA6B05-6536-453E-B487-E8B494044E47}" type="datetimeFigureOut">
              <a:rPr lang="en-US" smtClean="0"/>
              <a:t>3/31/2020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E826C5-1BB0-4101-BEF6-6742C02A2454}" type="slidenum">
              <a:rPr lang="en-US" smtClean="0"/>
              <a:t>‹#›</a:t>
            </a:fld>
            <a:endParaRPr lang="en-US"/>
          </a:p>
        </p:txBody>
      </p:sp>
    </p:spTree>
    <p:extLst>
      <p:ext uri="{BB962C8B-B14F-4D97-AF65-F5344CB8AC3E}">
        <p14:creationId xmlns:p14="http://schemas.microsoft.com/office/powerpoint/2010/main" val="704171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BA6B05-6536-453E-B487-E8B494044E47}" type="datetimeFigureOut">
              <a:rPr lang="en-US" smtClean="0"/>
              <a:t>3/31/2020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E826C5-1BB0-4101-BEF6-6742C02A2454}" type="slidenum">
              <a:rPr lang="en-US" smtClean="0"/>
              <a:t>‹#›</a:t>
            </a:fld>
            <a:endParaRPr lang="en-US"/>
          </a:p>
        </p:txBody>
      </p:sp>
    </p:spTree>
    <p:extLst>
      <p:ext uri="{BB962C8B-B14F-4D97-AF65-F5344CB8AC3E}">
        <p14:creationId xmlns:p14="http://schemas.microsoft.com/office/powerpoint/2010/main" val="14959746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E427D57-CCEF-7248-913C-CAAF4BDBEF9E}"/>
              </a:ext>
            </a:extLst>
          </p:cNvPr>
          <p:cNvSpPr>
            <a:spLocks noGrp="1"/>
          </p:cNvSpPr>
          <p:nvPr>
            <p:ph type="ctrTitle"/>
          </p:nvPr>
        </p:nvSpPr>
        <p:spPr>
          <a:xfrm>
            <a:off x="1524000" y="866282"/>
            <a:ext cx="9144000" cy="1973173"/>
          </a:xfrm>
        </p:spPr>
        <p:txBody>
          <a:bodyPr/>
          <a:lstStyle/>
          <a:p>
            <a:r>
              <a:rPr lang="en-US" dirty="0">
                <a:solidFill>
                  <a:schemeClr val="bg1"/>
                </a:solidFill>
              </a:rPr>
              <a:t>GYI Virtual Session </a:t>
            </a:r>
            <a:r>
              <a:rPr lang="en-US" dirty="0" smtClean="0">
                <a:solidFill>
                  <a:schemeClr val="bg1"/>
                </a:solidFill>
              </a:rPr>
              <a:t>3</a:t>
            </a:r>
            <a:br>
              <a:rPr lang="en-US" dirty="0" smtClean="0">
                <a:solidFill>
                  <a:schemeClr val="bg1"/>
                </a:solidFill>
              </a:rPr>
            </a:br>
            <a:r>
              <a:rPr lang="en-US" dirty="0" smtClean="0">
                <a:solidFill>
                  <a:schemeClr val="bg1"/>
                </a:solidFill>
              </a:rPr>
              <a:t>Attitude</a:t>
            </a:r>
            <a:endParaRPr lang="en-US" dirty="0">
              <a:solidFill>
                <a:schemeClr val="bg1"/>
              </a:solidFill>
            </a:endParaRPr>
          </a:p>
        </p:txBody>
      </p:sp>
      <p:sp>
        <p:nvSpPr>
          <p:cNvPr id="4" name="Rectangle 3">
            <a:extLst>
              <a:ext uri="{FF2B5EF4-FFF2-40B4-BE49-F238E27FC236}">
                <a16:creationId xmlns:a16="http://schemas.microsoft.com/office/drawing/2014/main" xmlns="" id="{F0CA63F2-3338-444C-807D-6864D29833DD}"/>
              </a:ext>
            </a:extLst>
          </p:cNvPr>
          <p:cNvSpPr/>
          <p:nvPr/>
        </p:nvSpPr>
        <p:spPr>
          <a:xfrm>
            <a:off x="0" y="3990109"/>
            <a:ext cx="12192000" cy="28678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2"/>
          <a:stretch>
            <a:fillRect/>
          </a:stretch>
        </p:blipFill>
        <p:spPr>
          <a:xfrm>
            <a:off x="7869382" y="4362150"/>
            <a:ext cx="3560618" cy="1791299"/>
          </a:xfrm>
          <a:prstGeom prst="rect">
            <a:avLst/>
          </a:prstGeom>
        </p:spPr>
      </p:pic>
      <p:pic>
        <p:nvPicPr>
          <p:cNvPr id="5" name="Google Shape;90;p1"/>
          <p:cNvPicPr preferRelativeResize="0"/>
          <p:nvPr/>
        </p:nvPicPr>
        <p:blipFill rotWithShape="1">
          <a:blip r:embed="rId3">
            <a:alphaModFix/>
          </a:blip>
          <a:srcRect/>
          <a:stretch/>
        </p:blipFill>
        <p:spPr>
          <a:xfrm>
            <a:off x="0" y="0"/>
            <a:ext cx="12192000" cy="404446"/>
          </a:xfrm>
          <a:prstGeom prst="rect">
            <a:avLst/>
          </a:prstGeom>
          <a:noFill/>
          <a:ln>
            <a:noFill/>
          </a:ln>
        </p:spPr>
      </p:pic>
      <p:pic>
        <p:nvPicPr>
          <p:cNvPr id="7" name="Google Shape;90;p1"/>
          <p:cNvPicPr preferRelativeResize="0"/>
          <p:nvPr/>
        </p:nvPicPr>
        <p:blipFill rotWithShape="1">
          <a:blip r:embed="rId3">
            <a:alphaModFix/>
          </a:blip>
          <a:srcRect/>
          <a:stretch/>
        </p:blipFill>
        <p:spPr>
          <a:xfrm>
            <a:off x="-8020" y="3585388"/>
            <a:ext cx="12192000" cy="404446"/>
          </a:xfrm>
          <a:prstGeom prst="rect">
            <a:avLst/>
          </a:prstGeom>
          <a:noFill/>
          <a:ln>
            <a:noFill/>
          </a:ln>
        </p:spPr>
      </p:pic>
    </p:spTree>
    <p:extLst>
      <p:ext uri="{BB962C8B-B14F-4D97-AF65-F5344CB8AC3E}">
        <p14:creationId xmlns:p14="http://schemas.microsoft.com/office/powerpoint/2010/main" val="6288605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t>Today I will make good attitude choices that will positively affect others.</a:t>
            </a:r>
          </a:p>
        </p:txBody>
      </p:sp>
      <p:pic>
        <p:nvPicPr>
          <p:cNvPr id="6" name="Google Shape;90;p1"/>
          <p:cNvPicPr preferRelativeResize="0"/>
          <p:nvPr/>
        </p:nvPicPr>
        <p:blipFill rotWithShape="1">
          <a:blip r:embed="rId3">
            <a:alphaModFix/>
          </a:blip>
          <a:srcRect/>
          <a:stretch/>
        </p:blipFill>
        <p:spPr>
          <a:xfrm>
            <a:off x="0" y="0"/>
            <a:ext cx="12192000" cy="404446"/>
          </a:xfrm>
          <a:prstGeom prst="rect">
            <a:avLst/>
          </a:prstGeom>
          <a:noFill/>
          <a:ln>
            <a:noFill/>
          </a:ln>
        </p:spPr>
      </p:pic>
      <p:pic>
        <p:nvPicPr>
          <p:cNvPr id="7" name="Picture 6" descr="A close up of a sign&#10;&#10;Description automatically generated">
            <a:extLst>
              <a:ext uri="{FF2B5EF4-FFF2-40B4-BE49-F238E27FC236}">
                <a16:creationId xmlns="" xmlns:a16="http://schemas.microsoft.com/office/drawing/2014/main" id="{389CD89D-C416-CB49-A6E4-4DC7595509CE}"/>
              </a:ext>
            </a:extLst>
          </p:cNvPr>
          <p:cNvPicPr>
            <a:picLocks noChangeAspect="1"/>
          </p:cNvPicPr>
          <p:nvPr/>
        </p:nvPicPr>
        <p:blipFill>
          <a:blip r:embed="rId4"/>
          <a:stretch>
            <a:fillRect/>
          </a:stretch>
        </p:blipFill>
        <p:spPr>
          <a:xfrm>
            <a:off x="10421258" y="5926026"/>
            <a:ext cx="1430782" cy="719807"/>
          </a:xfrm>
          <a:prstGeom prst="rect">
            <a:avLst/>
          </a:prstGeom>
        </p:spPr>
      </p:pic>
    </p:spTree>
    <p:extLst>
      <p:ext uri="{BB962C8B-B14F-4D97-AF65-F5344CB8AC3E}">
        <p14:creationId xmlns:p14="http://schemas.microsoft.com/office/powerpoint/2010/main" val="23790597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Attitude</a:t>
            </a:r>
          </a:p>
        </p:txBody>
      </p:sp>
      <p:sp>
        <p:nvSpPr>
          <p:cNvPr id="3" name="Subtitle 2"/>
          <p:cNvSpPr>
            <a:spLocks noGrp="1"/>
          </p:cNvSpPr>
          <p:nvPr>
            <p:ph type="subTitle" idx="1"/>
          </p:nvPr>
        </p:nvSpPr>
        <p:spPr/>
        <p:txBody>
          <a:bodyPr/>
          <a:lstStyle/>
          <a:p>
            <a:r>
              <a:rPr lang="en-US" dirty="0"/>
              <a:t>“Your attitude colors every aspect of your life.  It is like the mind’s paintbrush.” John C. Maxwell</a:t>
            </a:r>
          </a:p>
        </p:txBody>
      </p:sp>
      <p:pic>
        <p:nvPicPr>
          <p:cNvPr id="4" name="Google Shape;90;p1"/>
          <p:cNvPicPr preferRelativeResize="0"/>
          <p:nvPr/>
        </p:nvPicPr>
        <p:blipFill rotWithShape="1">
          <a:blip r:embed="rId3">
            <a:alphaModFix/>
          </a:blip>
          <a:srcRect/>
          <a:stretch/>
        </p:blipFill>
        <p:spPr>
          <a:xfrm>
            <a:off x="0" y="0"/>
            <a:ext cx="12192000" cy="404446"/>
          </a:xfrm>
          <a:prstGeom prst="rect">
            <a:avLst/>
          </a:prstGeom>
          <a:noFill/>
          <a:ln>
            <a:noFill/>
          </a:ln>
        </p:spPr>
      </p:pic>
      <p:pic>
        <p:nvPicPr>
          <p:cNvPr id="5" name="Picture 4" descr="A close up of a sign&#10;&#10;Description automatically generated">
            <a:extLst>
              <a:ext uri="{FF2B5EF4-FFF2-40B4-BE49-F238E27FC236}">
                <a16:creationId xmlns="" xmlns:a16="http://schemas.microsoft.com/office/drawing/2014/main" id="{389CD89D-C416-CB49-A6E4-4DC7595509CE}"/>
              </a:ext>
            </a:extLst>
          </p:cNvPr>
          <p:cNvPicPr>
            <a:picLocks noChangeAspect="1"/>
          </p:cNvPicPr>
          <p:nvPr/>
        </p:nvPicPr>
        <p:blipFill>
          <a:blip r:embed="rId4"/>
          <a:stretch>
            <a:fillRect/>
          </a:stretch>
        </p:blipFill>
        <p:spPr>
          <a:xfrm>
            <a:off x="10421258" y="5926026"/>
            <a:ext cx="1430782" cy="719807"/>
          </a:xfrm>
          <a:prstGeom prst="rect">
            <a:avLst/>
          </a:prstGeom>
        </p:spPr>
      </p:pic>
    </p:spTree>
    <p:extLst>
      <p:ext uri="{BB962C8B-B14F-4D97-AF65-F5344CB8AC3E}">
        <p14:creationId xmlns:p14="http://schemas.microsoft.com/office/powerpoint/2010/main" val="36555501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Attitude is a Choice</a:t>
            </a:r>
          </a:p>
        </p:txBody>
      </p:sp>
      <p:sp>
        <p:nvSpPr>
          <p:cNvPr id="3" name="Content Placeholder 2"/>
          <p:cNvSpPr>
            <a:spLocks noGrp="1"/>
          </p:cNvSpPr>
          <p:nvPr>
            <p:ph idx="1"/>
          </p:nvPr>
        </p:nvSpPr>
        <p:spPr/>
        <p:txBody>
          <a:bodyPr/>
          <a:lstStyle/>
          <a:p>
            <a:r>
              <a:rPr lang="en-US" dirty="0"/>
              <a:t>Become an ‘attitude artist’</a:t>
            </a:r>
          </a:p>
          <a:p>
            <a:endParaRPr lang="en-US" dirty="0"/>
          </a:p>
          <a:p>
            <a:endParaRPr lang="en-US" dirty="0"/>
          </a:p>
          <a:p>
            <a:r>
              <a:rPr lang="en-US" dirty="0"/>
              <a:t>Life is the canvas you paint on</a:t>
            </a:r>
          </a:p>
          <a:p>
            <a:endParaRPr lang="en-US" dirty="0"/>
          </a:p>
          <a:p>
            <a:endParaRPr lang="en-US" dirty="0"/>
          </a:p>
          <a:p>
            <a:r>
              <a:rPr lang="en-US" dirty="0"/>
              <a:t>You get to choose the painting of your attitude for others to see</a:t>
            </a:r>
          </a:p>
        </p:txBody>
      </p:sp>
      <p:pic>
        <p:nvPicPr>
          <p:cNvPr id="4" name="Google Shape;90;p1"/>
          <p:cNvPicPr preferRelativeResize="0"/>
          <p:nvPr/>
        </p:nvPicPr>
        <p:blipFill rotWithShape="1">
          <a:blip r:embed="rId3">
            <a:alphaModFix/>
          </a:blip>
          <a:srcRect/>
          <a:stretch/>
        </p:blipFill>
        <p:spPr>
          <a:xfrm>
            <a:off x="0" y="0"/>
            <a:ext cx="12192000" cy="404446"/>
          </a:xfrm>
          <a:prstGeom prst="rect">
            <a:avLst/>
          </a:prstGeom>
          <a:noFill/>
          <a:ln>
            <a:noFill/>
          </a:ln>
        </p:spPr>
      </p:pic>
      <p:pic>
        <p:nvPicPr>
          <p:cNvPr id="5" name="Picture 4" descr="A close up of a sign&#10;&#10;Description automatically generated">
            <a:extLst>
              <a:ext uri="{FF2B5EF4-FFF2-40B4-BE49-F238E27FC236}">
                <a16:creationId xmlns="" xmlns:a16="http://schemas.microsoft.com/office/drawing/2014/main" id="{389CD89D-C416-CB49-A6E4-4DC7595509CE}"/>
              </a:ext>
            </a:extLst>
          </p:cNvPr>
          <p:cNvPicPr>
            <a:picLocks noChangeAspect="1"/>
          </p:cNvPicPr>
          <p:nvPr/>
        </p:nvPicPr>
        <p:blipFill>
          <a:blip r:embed="rId4"/>
          <a:stretch>
            <a:fillRect/>
          </a:stretch>
        </p:blipFill>
        <p:spPr>
          <a:xfrm>
            <a:off x="10421258" y="5926026"/>
            <a:ext cx="1430782" cy="719807"/>
          </a:xfrm>
          <a:prstGeom prst="rect">
            <a:avLst/>
          </a:prstGeom>
        </p:spPr>
      </p:pic>
    </p:spTree>
    <p:extLst>
      <p:ext uri="{BB962C8B-B14F-4D97-AF65-F5344CB8AC3E}">
        <p14:creationId xmlns:p14="http://schemas.microsoft.com/office/powerpoint/2010/main" val="38116791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1850" y="1228478"/>
            <a:ext cx="10515600" cy="2852737"/>
          </a:xfrm>
        </p:spPr>
        <p:txBody>
          <a:bodyPr/>
          <a:lstStyle/>
          <a:p>
            <a:r>
              <a:rPr lang="en-US" dirty="0"/>
              <a:t>Your </a:t>
            </a:r>
            <a:r>
              <a:rPr lang="en-US" dirty="0" smtClean="0"/>
              <a:t>Attitude </a:t>
            </a:r>
            <a:r>
              <a:rPr lang="en-US" dirty="0"/>
              <a:t>is the </a:t>
            </a:r>
            <a:r>
              <a:rPr lang="en-US" dirty="0" smtClean="0"/>
              <a:t/>
            </a:r>
            <a:br>
              <a:rPr lang="en-US" dirty="0" smtClean="0"/>
            </a:br>
            <a:r>
              <a:rPr lang="en-US" dirty="0" smtClean="0"/>
              <a:t>Difference </a:t>
            </a:r>
            <a:r>
              <a:rPr lang="en-US" dirty="0"/>
              <a:t>Maker</a:t>
            </a:r>
          </a:p>
        </p:txBody>
      </p:sp>
      <p:sp>
        <p:nvSpPr>
          <p:cNvPr id="5" name="Text Placeholder 4"/>
          <p:cNvSpPr>
            <a:spLocks noGrp="1"/>
          </p:cNvSpPr>
          <p:nvPr>
            <p:ph type="body" idx="1"/>
          </p:nvPr>
        </p:nvSpPr>
        <p:spPr/>
        <p:txBody>
          <a:bodyPr/>
          <a:lstStyle/>
          <a:p>
            <a:r>
              <a:rPr lang="en-US" dirty="0"/>
              <a:t>You can’t control many of your circumstances, </a:t>
            </a:r>
            <a:endParaRPr lang="en-US" dirty="0" smtClean="0"/>
          </a:p>
          <a:p>
            <a:r>
              <a:rPr lang="en-US" dirty="0" smtClean="0"/>
              <a:t>but </a:t>
            </a:r>
            <a:r>
              <a:rPr lang="en-US" dirty="0"/>
              <a:t>you can control how you respond to them.</a:t>
            </a:r>
          </a:p>
        </p:txBody>
      </p:sp>
      <p:pic>
        <p:nvPicPr>
          <p:cNvPr id="6" name="Google Shape;90;p1"/>
          <p:cNvPicPr preferRelativeResize="0"/>
          <p:nvPr/>
        </p:nvPicPr>
        <p:blipFill rotWithShape="1">
          <a:blip r:embed="rId3">
            <a:alphaModFix/>
          </a:blip>
          <a:srcRect/>
          <a:stretch/>
        </p:blipFill>
        <p:spPr>
          <a:xfrm>
            <a:off x="0" y="0"/>
            <a:ext cx="12192000" cy="404446"/>
          </a:xfrm>
          <a:prstGeom prst="rect">
            <a:avLst/>
          </a:prstGeom>
          <a:noFill/>
          <a:ln>
            <a:noFill/>
          </a:ln>
        </p:spPr>
      </p:pic>
      <p:pic>
        <p:nvPicPr>
          <p:cNvPr id="7" name="Picture 6" descr="A close up of a sign&#10;&#10;Description automatically generated">
            <a:extLst>
              <a:ext uri="{FF2B5EF4-FFF2-40B4-BE49-F238E27FC236}">
                <a16:creationId xmlns="" xmlns:a16="http://schemas.microsoft.com/office/drawing/2014/main" id="{389CD89D-C416-CB49-A6E4-4DC7595509CE}"/>
              </a:ext>
            </a:extLst>
          </p:cNvPr>
          <p:cNvPicPr>
            <a:picLocks noChangeAspect="1"/>
          </p:cNvPicPr>
          <p:nvPr/>
        </p:nvPicPr>
        <p:blipFill>
          <a:blip r:embed="rId4"/>
          <a:stretch>
            <a:fillRect/>
          </a:stretch>
        </p:blipFill>
        <p:spPr>
          <a:xfrm>
            <a:off x="10421258" y="5926026"/>
            <a:ext cx="1430782" cy="719807"/>
          </a:xfrm>
          <a:prstGeom prst="rect">
            <a:avLst/>
          </a:prstGeom>
        </p:spPr>
      </p:pic>
    </p:spTree>
    <p:extLst>
      <p:ext uri="{BB962C8B-B14F-4D97-AF65-F5344CB8AC3E}">
        <p14:creationId xmlns:p14="http://schemas.microsoft.com/office/powerpoint/2010/main" val="36485188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Reflection…</a:t>
            </a:r>
          </a:p>
        </p:txBody>
      </p:sp>
      <p:sp>
        <p:nvSpPr>
          <p:cNvPr id="3" name="Content Placeholder 2"/>
          <p:cNvSpPr>
            <a:spLocks noGrp="1"/>
          </p:cNvSpPr>
          <p:nvPr>
            <p:ph idx="1"/>
          </p:nvPr>
        </p:nvSpPr>
        <p:spPr/>
        <p:txBody>
          <a:bodyPr/>
          <a:lstStyle/>
          <a:p>
            <a:r>
              <a:rPr lang="en-US" dirty="0"/>
              <a:t>What is the difference between a positive life outlook and a negative life outlook? </a:t>
            </a:r>
          </a:p>
          <a:p>
            <a:pPr marL="0" indent="0">
              <a:buNone/>
            </a:pPr>
            <a:endParaRPr lang="en-US" dirty="0"/>
          </a:p>
          <a:p>
            <a:r>
              <a:rPr lang="en-US" dirty="0"/>
              <a:t> Think of a time when you had a positive outlook on a situation?  </a:t>
            </a:r>
          </a:p>
          <a:p>
            <a:endParaRPr lang="en-US" dirty="0"/>
          </a:p>
          <a:p>
            <a:endParaRPr lang="en-US" dirty="0"/>
          </a:p>
          <a:p>
            <a:r>
              <a:rPr lang="en-US" dirty="0"/>
              <a:t>Was there a time that you had a negative outlook on a situation?  How did that turn out?</a:t>
            </a:r>
          </a:p>
        </p:txBody>
      </p:sp>
      <p:pic>
        <p:nvPicPr>
          <p:cNvPr id="4" name="Google Shape;90;p1"/>
          <p:cNvPicPr preferRelativeResize="0"/>
          <p:nvPr/>
        </p:nvPicPr>
        <p:blipFill rotWithShape="1">
          <a:blip r:embed="rId3">
            <a:alphaModFix/>
          </a:blip>
          <a:srcRect/>
          <a:stretch/>
        </p:blipFill>
        <p:spPr>
          <a:xfrm>
            <a:off x="0" y="0"/>
            <a:ext cx="12192000" cy="404446"/>
          </a:xfrm>
          <a:prstGeom prst="rect">
            <a:avLst/>
          </a:prstGeom>
          <a:noFill/>
          <a:ln>
            <a:noFill/>
          </a:ln>
        </p:spPr>
      </p:pic>
      <p:pic>
        <p:nvPicPr>
          <p:cNvPr id="5" name="Picture 4" descr="A close up of a sign&#10;&#10;Description automatically generated">
            <a:extLst>
              <a:ext uri="{FF2B5EF4-FFF2-40B4-BE49-F238E27FC236}">
                <a16:creationId xmlns="" xmlns:a16="http://schemas.microsoft.com/office/drawing/2014/main" id="{389CD89D-C416-CB49-A6E4-4DC7595509CE}"/>
              </a:ext>
            </a:extLst>
          </p:cNvPr>
          <p:cNvPicPr>
            <a:picLocks noChangeAspect="1"/>
          </p:cNvPicPr>
          <p:nvPr/>
        </p:nvPicPr>
        <p:blipFill>
          <a:blip r:embed="rId4"/>
          <a:stretch>
            <a:fillRect/>
          </a:stretch>
        </p:blipFill>
        <p:spPr>
          <a:xfrm>
            <a:off x="10421258" y="5926026"/>
            <a:ext cx="1430782" cy="719807"/>
          </a:xfrm>
          <a:prstGeom prst="rect">
            <a:avLst/>
          </a:prstGeom>
        </p:spPr>
      </p:pic>
    </p:spTree>
    <p:extLst>
      <p:ext uri="{BB962C8B-B14F-4D97-AF65-F5344CB8AC3E}">
        <p14:creationId xmlns:p14="http://schemas.microsoft.com/office/powerpoint/2010/main" val="39192970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54931"/>
            <a:ext cx="10515600" cy="1325563"/>
          </a:xfrm>
        </p:spPr>
        <p:txBody>
          <a:bodyPr/>
          <a:lstStyle/>
          <a:p>
            <a:pPr algn="ctr"/>
            <a:r>
              <a:rPr lang="en-US" dirty="0"/>
              <a:t>Your Positive Attitude Helps You </a:t>
            </a:r>
            <a:r>
              <a:rPr lang="en-US" dirty="0" smtClean="0"/>
              <a:t/>
            </a:r>
            <a:br>
              <a:rPr lang="en-US" dirty="0" smtClean="0"/>
            </a:br>
            <a:r>
              <a:rPr lang="en-US" dirty="0" smtClean="0"/>
              <a:t>Overcome </a:t>
            </a:r>
            <a:r>
              <a:rPr lang="en-US" dirty="0"/>
              <a:t>Difficulties</a:t>
            </a:r>
          </a:p>
        </p:txBody>
      </p:sp>
      <p:sp>
        <p:nvSpPr>
          <p:cNvPr id="3" name="Content Placeholder 2"/>
          <p:cNvSpPr>
            <a:spLocks noGrp="1"/>
          </p:cNvSpPr>
          <p:nvPr>
            <p:ph idx="1"/>
          </p:nvPr>
        </p:nvSpPr>
        <p:spPr/>
        <p:txBody>
          <a:bodyPr/>
          <a:lstStyle/>
          <a:p>
            <a:endParaRPr lang="en-US" dirty="0"/>
          </a:p>
          <a:p>
            <a:endParaRPr lang="en-US" dirty="0"/>
          </a:p>
          <a:p>
            <a:endParaRPr lang="en-US" dirty="0"/>
          </a:p>
          <a:p>
            <a:endParaRPr lang="en-US" dirty="0"/>
          </a:p>
          <a:p>
            <a:pPr marL="0" indent="0" algn="ctr">
              <a:buNone/>
            </a:pPr>
            <a:r>
              <a:rPr lang="en-US" sz="4400" i="1" dirty="0"/>
              <a:t>“It’s not what happens to me.  It’s what happens in me that counts.”</a:t>
            </a:r>
          </a:p>
        </p:txBody>
      </p:sp>
      <p:pic>
        <p:nvPicPr>
          <p:cNvPr id="4" name="Google Shape;90;p1"/>
          <p:cNvPicPr preferRelativeResize="0"/>
          <p:nvPr/>
        </p:nvPicPr>
        <p:blipFill rotWithShape="1">
          <a:blip r:embed="rId3">
            <a:alphaModFix/>
          </a:blip>
          <a:srcRect/>
          <a:stretch/>
        </p:blipFill>
        <p:spPr>
          <a:xfrm>
            <a:off x="0" y="0"/>
            <a:ext cx="12192000" cy="404446"/>
          </a:xfrm>
          <a:prstGeom prst="rect">
            <a:avLst/>
          </a:prstGeom>
          <a:noFill/>
          <a:ln>
            <a:noFill/>
          </a:ln>
        </p:spPr>
      </p:pic>
      <p:pic>
        <p:nvPicPr>
          <p:cNvPr id="5" name="Picture 4" descr="A close up of a sign&#10;&#10;Description automatically generated">
            <a:extLst>
              <a:ext uri="{FF2B5EF4-FFF2-40B4-BE49-F238E27FC236}">
                <a16:creationId xmlns="" xmlns:a16="http://schemas.microsoft.com/office/drawing/2014/main" id="{389CD89D-C416-CB49-A6E4-4DC7595509CE}"/>
              </a:ext>
            </a:extLst>
          </p:cNvPr>
          <p:cNvPicPr>
            <a:picLocks noChangeAspect="1"/>
          </p:cNvPicPr>
          <p:nvPr/>
        </p:nvPicPr>
        <p:blipFill>
          <a:blip r:embed="rId4"/>
          <a:stretch>
            <a:fillRect/>
          </a:stretch>
        </p:blipFill>
        <p:spPr>
          <a:xfrm>
            <a:off x="10421258" y="5926026"/>
            <a:ext cx="1430782" cy="719807"/>
          </a:xfrm>
          <a:prstGeom prst="rect">
            <a:avLst/>
          </a:prstGeom>
        </p:spPr>
      </p:pic>
    </p:spTree>
    <p:extLst>
      <p:ext uri="{BB962C8B-B14F-4D97-AF65-F5344CB8AC3E}">
        <p14:creationId xmlns:p14="http://schemas.microsoft.com/office/powerpoint/2010/main" val="41047041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589713"/>
            <a:ext cx="10515600" cy="1325563"/>
          </a:xfrm>
        </p:spPr>
        <p:txBody>
          <a:bodyPr/>
          <a:lstStyle/>
          <a:p>
            <a:pPr algn="ctr"/>
            <a:r>
              <a:rPr lang="en-US" dirty="0"/>
              <a:t>Everyone at Times Needs </a:t>
            </a:r>
            <a:r>
              <a:rPr lang="en-US" dirty="0" smtClean="0"/>
              <a:t>an </a:t>
            </a:r>
            <a:br>
              <a:rPr lang="en-US" dirty="0" smtClean="0"/>
            </a:br>
            <a:r>
              <a:rPr lang="en-US" dirty="0" smtClean="0"/>
              <a:t>Attitude </a:t>
            </a:r>
            <a:r>
              <a:rPr lang="en-US" dirty="0"/>
              <a:t>Adjustment</a:t>
            </a:r>
          </a:p>
        </p:txBody>
      </p:sp>
      <p:sp>
        <p:nvSpPr>
          <p:cNvPr id="5" name="Content Placeholder 4"/>
          <p:cNvSpPr>
            <a:spLocks noGrp="1"/>
          </p:cNvSpPr>
          <p:nvPr>
            <p:ph sz="half" idx="1"/>
          </p:nvPr>
        </p:nvSpPr>
        <p:spPr>
          <a:xfrm>
            <a:off x="838200" y="2178549"/>
            <a:ext cx="5181600" cy="4351338"/>
          </a:xfrm>
        </p:spPr>
        <p:txBody>
          <a:bodyPr/>
          <a:lstStyle/>
          <a:p>
            <a:pPr marL="514350" indent="-514350">
              <a:buFont typeface="+mj-lt"/>
              <a:buAutoNum type="arabicPeriod"/>
            </a:pPr>
            <a:r>
              <a:rPr lang="en-US" dirty="0"/>
              <a:t>Take responsibility for your attitude.</a:t>
            </a:r>
          </a:p>
          <a:p>
            <a:pPr marL="514350" indent="-514350">
              <a:buFont typeface="+mj-lt"/>
              <a:buAutoNum type="arabicPeriod"/>
            </a:pPr>
            <a:endParaRPr lang="en-US" dirty="0"/>
          </a:p>
          <a:p>
            <a:pPr marL="514350" indent="-514350">
              <a:buFont typeface="+mj-lt"/>
              <a:buAutoNum type="arabicPeriod"/>
            </a:pPr>
            <a:endParaRPr lang="en-US" dirty="0"/>
          </a:p>
          <a:p>
            <a:pPr marL="514350" indent="-514350">
              <a:buFont typeface="+mj-lt"/>
              <a:buAutoNum type="arabicPeriod"/>
            </a:pPr>
            <a:r>
              <a:rPr lang="en-US" dirty="0"/>
              <a:t>Give yourself a timeline to fix your attitude.  </a:t>
            </a:r>
          </a:p>
          <a:p>
            <a:pPr marL="0" indent="0">
              <a:buNone/>
            </a:pPr>
            <a:endParaRPr lang="en-US" dirty="0"/>
          </a:p>
          <a:p>
            <a:pPr marL="0" indent="0">
              <a:buNone/>
            </a:pPr>
            <a:endParaRPr lang="en-US" dirty="0"/>
          </a:p>
          <a:p>
            <a:pPr marL="0" indent="0">
              <a:buNone/>
            </a:pPr>
            <a:endParaRPr lang="en-US" dirty="0"/>
          </a:p>
        </p:txBody>
      </p:sp>
      <p:sp>
        <p:nvSpPr>
          <p:cNvPr id="6" name="Content Placeholder 5"/>
          <p:cNvSpPr>
            <a:spLocks noGrp="1"/>
          </p:cNvSpPr>
          <p:nvPr>
            <p:ph sz="half" idx="2"/>
          </p:nvPr>
        </p:nvSpPr>
        <p:spPr>
          <a:xfrm>
            <a:off x="6172200" y="2178549"/>
            <a:ext cx="5181600" cy="4351338"/>
          </a:xfrm>
        </p:spPr>
        <p:txBody>
          <a:bodyPr/>
          <a:lstStyle/>
          <a:p>
            <a:pPr marL="514350" indent="-514350">
              <a:buAutoNum type="arabicPeriod" startAt="3"/>
            </a:pPr>
            <a:r>
              <a:rPr lang="en-US" dirty="0"/>
              <a:t>Manage your attitude daily.</a:t>
            </a:r>
          </a:p>
          <a:p>
            <a:pPr marL="514350" indent="-514350">
              <a:buAutoNum type="arabicPeriod" startAt="3"/>
            </a:pPr>
            <a:endParaRPr lang="en-US" dirty="0"/>
          </a:p>
          <a:p>
            <a:pPr marL="514350" indent="-514350">
              <a:buAutoNum type="arabicPeriod" startAt="3"/>
            </a:pPr>
            <a:endParaRPr lang="en-US" dirty="0"/>
          </a:p>
          <a:p>
            <a:pPr marL="514350" indent="-514350">
              <a:buAutoNum type="arabicPeriod" startAt="3"/>
            </a:pPr>
            <a:endParaRPr lang="en-US" dirty="0"/>
          </a:p>
          <a:p>
            <a:pPr marL="514350" indent="-514350">
              <a:buAutoNum type="arabicPeriod" startAt="3"/>
            </a:pPr>
            <a:r>
              <a:rPr lang="en-US" dirty="0"/>
              <a:t>Feed your positive attitude, and starve your negative attitude.</a:t>
            </a:r>
          </a:p>
        </p:txBody>
      </p:sp>
      <p:pic>
        <p:nvPicPr>
          <p:cNvPr id="7" name="Google Shape;90;p1"/>
          <p:cNvPicPr preferRelativeResize="0"/>
          <p:nvPr/>
        </p:nvPicPr>
        <p:blipFill rotWithShape="1">
          <a:blip r:embed="rId3">
            <a:alphaModFix/>
          </a:blip>
          <a:srcRect/>
          <a:stretch/>
        </p:blipFill>
        <p:spPr>
          <a:xfrm>
            <a:off x="0" y="0"/>
            <a:ext cx="12192000" cy="404446"/>
          </a:xfrm>
          <a:prstGeom prst="rect">
            <a:avLst/>
          </a:prstGeom>
          <a:noFill/>
          <a:ln>
            <a:noFill/>
          </a:ln>
        </p:spPr>
      </p:pic>
      <p:pic>
        <p:nvPicPr>
          <p:cNvPr id="8" name="Picture 7" descr="A close up of a sign&#10;&#10;Description automatically generated">
            <a:extLst>
              <a:ext uri="{FF2B5EF4-FFF2-40B4-BE49-F238E27FC236}">
                <a16:creationId xmlns="" xmlns:a16="http://schemas.microsoft.com/office/drawing/2014/main" id="{389CD89D-C416-CB49-A6E4-4DC7595509CE}"/>
              </a:ext>
            </a:extLst>
          </p:cNvPr>
          <p:cNvPicPr>
            <a:picLocks noChangeAspect="1"/>
          </p:cNvPicPr>
          <p:nvPr/>
        </p:nvPicPr>
        <p:blipFill>
          <a:blip r:embed="rId4"/>
          <a:stretch>
            <a:fillRect/>
          </a:stretch>
        </p:blipFill>
        <p:spPr>
          <a:xfrm>
            <a:off x="10421258" y="5926026"/>
            <a:ext cx="1430782" cy="719807"/>
          </a:xfrm>
          <a:prstGeom prst="rect">
            <a:avLst/>
          </a:prstGeom>
        </p:spPr>
      </p:pic>
    </p:spTree>
    <p:extLst>
      <p:ext uri="{BB962C8B-B14F-4D97-AF65-F5344CB8AC3E}">
        <p14:creationId xmlns:p14="http://schemas.microsoft.com/office/powerpoint/2010/main" val="28646582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Benefits of a Positive Attitude</a:t>
            </a:r>
          </a:p>
        </p:txBody>
      </p:sp>
      <p:sp>
        <p:nvSpPr>
          <p:cNvPr id="3" name="Content Placeholder 2"/>
          <p:cNvSpPr>
            <a:spLocks noGrp="1"/>
          </p:cNvSpPr>
          <p:nvPr>
            <p:ph idx="1"/>
          </p:nvPr>
        </p:nvSpPr>
        <p:spPr/>
        <p:txBody>
          <a:bodyPr>
            <a:normAutofit lnSpcReduction="10000"/>
          </a:bodyPr>
          <a:lstStyle/>
          <a:p>
            <a:r>
              <a:rPr lang="en-US" sz="3600" dirty="0"/>
              <a:t>You ENJOY your life more.</a:t>
            </a:r>
          </a:p>
          <a:p>
            <a:r>
              <a:rPr lang="en-US" sz="3600" dirty="0"/>
              <a:t>You INSPIRE others.</a:t>
            </a:r>
          </a:p>
          <a:p>
            <a:r>
              <a:rPr lang="en-US" sz="3600" dirty="0"/>
              <a:t>You ATTRACT others that have a positive attitude.</a:t>
            </a:r>
          </a:p>
          <a:p>
            <a:r>
              <a:rPr lang="en-US" sz="3600" dirty="0"/>
              <a:t>You SHOW GRATITUDE for people and life.</a:t>
            </a:r>
          </a:p>
          <a:p>
            <a:r>
              <a:rPr lang="en-US" sz="3600" dirty="0"/>
              <a:t>You BECOME more successful.</a:t>
            </a:r>
          </a:p>
          <a:p>
            <a:endParaRPr lang="en-US" dirty="0"/>
          </a:p>
          <a:p>
            <a:endParaRPr lang="en-US" dirty="0"/>
          </a:p>
          <a:p>
            <a:pPr marL="0" indent="0">
              <a:buNone/>
            </a:pPr>
            <a:r>
              <a:rPr lang="en-US" dirty="0"/>
              <a:t>What benefit is most desirable to you?</a:t>
            </a:r>
          </a:p>
        </p:txBody>
      </p:sp>
      <p:pic>
        <p:nvPicPr>
          <p:cNvPr id="4" name="Google Shape;90;p1"/>
          <p:cNvPicPr preferRelativeResize="0"/>
          <p:nvPr/>
        </p:nvPicPr>
        <p:blipFill rotWithShape="1">
          <a:blip r:embed="rId3">
            <a:alphaModFix/>
          </a:blip>
          <a:srcRect/>
          <a:stretch/>
        </p:blipFill>
        <p:spPr>
          <a:xfrm>
            <a:off x="0" y="0"/>
            <a:ext cx="12192000" cy="404446"/>
          </a:xfrm>
          <a:prstGeom prst="rect">
            <a:avLst/>
          </a:prstGeom>
          <a:noFill/>
          <a:ln>
            <a:noFill/>
          </a:ln>
        </p:spPr>
      </p:pic>
      <p:pic>
        <p:nvPicPr>
          <p:cNvPr id="5" name="Picture 4" descr="A close up of a sign&#10;&#10;Description automatically generated">
            <a:extLst>
              <a:ext uri="{FF2B5EF4-FFF2-40B4-BE49-F238E27FC236}">
                <a16:creationId xmlns="" xmlns:a16="http://schemas.microsoft.com/office/drawing/2014/main" id="{389CD89D-C416-CB49-A6E4-4DC7595509CE}"/>
              </a:ext>
            </a:extLst>
          </p:cNvPr>
          <p:cNvPicPr>
            <a:picLocks noChangeAspect="1"/>
          </p:cNvPicPr>
          <p:nvPr/>
        </p:nvPicPr>
        <p:blipFill>
          <a:blip r:embed="rId4"/>
          <a:stretch>
            <a:fillRect/>
          </a:stretch>
        </p:blipFill>
        <p:spPr>
          <a:xfrm>
            <a:off x="10421258" y="5926026"/>
            <a:ext cx="1430782" cy="719807"/>
          </a:xfrm>
          <a:prstGeom prst="rect">
            <a:avLst/>
          </a:prstGeom>
        </p:spPr>
      </p:pic>
    </p:spTree>
    <p:extLst>
      <p:ext uri="{BB962C8B-B14F-4D97-AF65-F5344CB8AC3E}">
        <p14:creationId xmlns:p14="http://schemas.microsoft.com/office/powerpoint/2010/main" val="11055090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My Attitude Affects Others</a:t>
            </a:r>
          </a:p>
        </p:txBody>
      </p:sp>
      <p:sp>
        <p:nvSpPr>
          <p:cNvPr id="3" name="Content Placeholder 2"/>
          <p:cNvSpPr>
            <a:spLocks noGrp="1"/>
          </p:cNvSpPr>
          <p:nvPr>
            <p:ph idx="1"/>
          </p:nvPr>
        </p:nvSpPr>
        <p:spPr/>
        <p:txBody>
          <a:bodyPr/>
          <a:lstStyle/>
          <a:p>
            <a:r>
              <a:rPr lang="en-US" dirty="0"/>
              <a:t>What is the most important lesson you have learned from the value of a positive attitude?</a:t>
            </a:r>
          </a:p>
          <a:p>
            <a:endParaRPr lang="en-US" dirty="0"/>
          </a:p>
          <a:p>
            <a:endParaRPr lang="en-US" dirty="0"/>
          </a:p>
          <a:p>
            <a:r>
              <a:rPr lang="en-US" dirty="0"/>
              <a:t>How can you apply that lesson to family and friends</a:t>
            </a:r>
          </a:p>
        </p:txBody>
      </p:sp>
      <p:pic>
        <p:nvPicPr>
          <p:cNvPr id="4" name="Google Shape;90;p1"/>
          <p:cNvPicPr preferRelativeResize="0"/>
          <p:nvPr/>
        </p:nvPicPr>
        <p:blipFill rotWithShape="1">
          <a:blip r:embed="rId3">
            <a:alphaModFix/>
          </a:blip>
          <a:srcRect/>
          <a:stretch/>
        </p:blipFill>
        <p:spPr>
          <a:xfrm>
            <a:off x="0" y="0"/>
            <a:ext cx="12192000" cy="404446"/>
          </a:xfrm>
          <a:prstGeom prst="rect">
            <a:avLst/>
          </a:prstGeom>
          <a:noFill/>
          <a:ln>
            <a:noFill/>
          </a:ln>
        </p:spPr>
      </p:pic>
      <p:pic>
        <p:nvPicPr>
          <p:cNvPr id="5" name="Picture 4" descr="A close up of a sign&#10;&#10;Description automatically generated">
            <a:extLst>
              <a:ext uri="{FF2B5EF4-FFF2-40B4-BE49-F238E27FC236}">
                <a16:creationId xmlns="" xmlns:a16="http://schemas.microsoft.com/office/drawing/2014/main" id="{389CD89D-C416-CB49-A6E4-4DC7595509CE}"/>
              </a:ext>
            </a:extLst>
          </p:cNvPr>
          <p:cNvPicPr>
            <a:picLocks noChangeAspect="1"/>
          </p:cNvPicPr>
          <p:nvPr/>
        </p:nvPicPr>
        <p:blipFill>
          <a:blip r:embed="rId4"/>
          <a:stretch>
            <a:fillRect/>
          </a:stretch>
        </p:blipFill>
        <p:spPr>
          <a:xfrm>
            <a:off x="10421258" y="5926026"/>
            <a:ext cx="1430782" cy="719807"/>
          </a:xfrm>
          <a:prstGeom prst="rect">
            <a:avLst/>
          </a:prstGeom>
        </p:spPr>
      </p:pic>
    </p:spTree>
    <p:extLst>
      <p:ext uri="{BB962C8B-B14F-4D97-AF65-F5344CB8AC3E}">
        <p14:creationId xmlns:p14="http://schemas.microsoft.com/office/powerpoint/2010/main" val="785853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C0D71A42E3A484CB33BDD31245C2699" ma:contentTypeVersion="13" ma:contentTypeDescription="Create a new document." ma:contentTypeScope="" ma:versionID="b1e75f13172c70d066a7cbcb9505334c">
  <xsd:schema xmlns:xsd="http://www.w3.org/2001/XMLSchema" xmlns:xs="http://www.w3.org/2001/XMLSchema" xmlns:p="http://schemas.microsoft.com/office/2006/metadata/properties" xmlns:ns3="f603bc31-b40c-477f-a7f2-1f1fb46cb446" xmlns:ns4="e65eec04-3065-4bab-ae08-6eaaed6d2d53" targetNamespace="http://schemas.microsoft.com/office/2006/metadata/properties" ma:root="true" ma:fieldsID="04e410a97a732122d8acae027ecb65e0" ns3:_="" ns4:_="">
    <xsd:import namespace="f603bc31-b40c-477f-a7f2-1f1fb46cb446"/>
    <xsd:import namespace="e65eec04-3065-4bab-ae08-6eaaed6d2d53"/>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03bc31-b40c-477f-a7f2-1f1fb46cb4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65eec04-3065-4bab-ae08-6eaaed6d2d53"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6F86CD8-7421-4234-BE65-C03B7E438B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603bc31-b40c-477f-a7f2-1f1fb46cb446"/>
    <ds:schemaRef ds:uri="e65eec04-3065-4bab-ae08-6eaaed6d2d5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7EFA267-7E8D-489A-8332-D102840FCA73}">
  <ds:schemaRefs>
    <ds:schemaRef ds:uri="http://schemas.microsoft.com/sharepoint/v3/contenttype/forms"/>
  </ds:schemaRefs>
</ds:datastoreItem>
</file>

<file path=customXml/itemProps3.xml><?xml version="1.0" encoding="utf-8"?>
<ds:datastoreItem xmlns:ds="http://schemas.openxmlformats.org/officeDocument/2006/customXml" ds:itemID="{8986E04B-F05A-4271-ADA0-6F8FEEB52772}">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f603bc31-b40c-477f-a7f2-1f1fb46cb446"/>
    <ds:schemaRef ds:uri="http://schemas.microsoft.com/office/infopath/2007/PartnerControls"/>
    <ds:schemaRef ds:uri="e65eec04-3065-4bab-ae08-6eaaed6d2d53"/>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248</TotalTime>
  <Words>576</Words>
  <Application>Microsoft Office PowerPoint</Application>
  <PresentationFormat>Custom</PresentationFormat>
  <Paragraphs>70</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GYI Virtual Session 3 Attitude</vt:lpstr>
      <vt:lpstr>Attitude</vt:lpstr>
      <vt:lpstr>Attitude is a Choice</vt:lpstr>
      <vt:lpstr>Your Attitude is the  Difference Maker</vt:lpstr>
      <vt:lpstr>Reflection…</vt:lpstr>
      <vt:lpstr>Your Positive Attitude Helps You  Overcome Difficulties</vt:lpstr>
      <vt:lpstr>Everyone at Times Needs an  Attitude Adjustment</vt:lpstr>
      <vt:lpstr>Benefits of a Positive Attitude</vt:lpstr>
      <vt:lpstr>How My Attitude Affects Others</vt:lpstr>
      <vt:lpstr>Today I will make good attitude choices that will positively affect others.</vt:lpstr>
    </vt:vector>
  </TitlesOfParts>
  <Company>FHSD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BRZYCKI, KASEY</dc:creator>
  <cp:lastModifiedBy>Lorna</cp:lastModifiedBy>
  <cp:revision>27</cp:revision>
  <dcterms:created xsi:type="dcterms:W3CDTF">2020-03-22T20:11:50Z</dcterms:created>
  <dcterms:modified xsi:type="dcterms:W3CDTF">2020-03-31T16:14:29Z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0x0101003C0D71A42E3A484CB33BDD31245C2699</vt:lpwstr>
  </property>
</Properties>
</file>