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3"/>
  </p:notesMasterIdLst>
  <p:sldIdLst>
    <p:sldId id="266" r:id="rId5"/>
    <p:sldId id="256" r:id="rId6"/>
    <p:sldId id="267" r:id="rId7"/>
    <p:sldId id="268" r:id="rId8"/>
    <p:sldId id="270" r:id="rId9"/>
    <p:sldId id="269" r:id="rId10"/>
    <p:sldId id="271" r:id="rId11"/>
    <p:sldId id="272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66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83" autoAdjust="0"/>
    <p:restoredTop sz="86190" autoAdjust="0"/>
  </p:normalViewPr>
  <p:slideViewPr>
    <p:cSldViewPr snapToGrid="0">
      <p:cViewPr>
        <p:scale>
          <a:sx n="61" d="100"/>
          <a:sy n="61" d="100"/>
        </p:scale>
        <p:origin x="-102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243B7A-7136-4FCD-B18B-37CF0B649CD9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EFDEAC-5EA7-435C-9C65-C2EC44C2D1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1195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Lesson </a:t>
            </a:r>
            <a:r>
              <a:rPr lang="en-US"/>
              <a:t>Goal:  Choose to be resilient and overcome the difficult things in your life.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EFDEAC-5EA7-435C-9C65-C2EC44C2D1C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4151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Lesson Goal:  Choose to be resilient and overcome the difficult things in your life.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EFDEAC-5EA7-435C-9C65-C2EC44C2D1C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1520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Lesson Goal:  Choose to be resilient and overcome the difficult things in your life.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EFDEAC-5EA7-435C-9C65-C2EC44C2D1C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5916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Lesson Goal:  Choose to be resilient and overcome the difficult things in your life.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EFDEAC-5EA7-435C-9C65-C2EC44C2D1C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0139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Lesson Goal:  Choose to be resilient and overcome the difficult things in your life.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EFDEAC-5EA7-435C-9C65-C2EC44C2D1C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97790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Lesson Goal:  Choose to be resilient and overcome the difficult things in your life.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EFDEAC-5EA7-435C-9C65-C2EC44C2D1C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9395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Lesson Goal:  Choose to be resilient and overcome the difficult things in your life.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EFDEAC-5EA7-435C-9C65-C2EC44C2D1C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94619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8EE7F-67CF-4798-80AB-313C1C6A7F3D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2837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8EE7F-67CF-4798-80AB-313C1C6A7F3D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8126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8EE7F-67CF-4798-80AB-313C1C6A7F3D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4908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8EE7F-67CF-4798-80AB-313C1C6A7F3D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1142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2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8EE7F-67CF-4798-80AB-313C1C6A7F3D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5151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8EE7F-67CF-4798-80AB-313C1C6A7F3D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364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8EE7F-67CF-4798-80AB-313C1C6A7F3D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9433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8EE7F-67CF-4798-80AB-313C1C6A7F3D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2563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8EE7F-67CF-4798-80AB-313C1C6A7F3D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8035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8EE7F-67CF-4798-80AB-313C1C6A7F3D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0573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8EE7F-67CF-4798-80AB-313C1C6A7F3D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226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C8EE7F-67CF-4798-80AB-313C1C6A7F3D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1184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E427D57-CCEF-7248-913C-CAAF4BDBEF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808881"/>
            <a:ext cx="9144000" cy="2356360"/>
          </a:xfrm>
        </p:spPr>
        <p:txBody>
          <a:bodyPr anchor="ctr"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/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GYI Virtual Session 15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Resilience</a:t>
            </a:r>
            <a:br>
              <a:rPr lang="en-US" dirty="0">
                <a:solidFill>
                  <a:schemeClr val="bg1"/>
                </a:solidFill>
              </a:rPr>
            </a:b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F0CA63F2-3338-444C-807D-6864D29833DD}"/>
              </a:ext>
            </a:extLst>
          </p:cNvPr>
          <p:cNvSpPr/>
          <p:nvPr/>
        </p:nvSpPr>
        <p:spPr>
          <a:xfrm>
            <a:off x="0" y="3990113"/>
            <a:ext cx="12192000" cy="286789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xmlns="" id="{389CD89D-C416-CB49-A6E4-4DC7595509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69381" y="4362154"/>
            <a:ext cx="3560619" cy="1791299"/>
          </a:xfrm>
          <a:prstGeom prst="rect">
            <a:avLst/>
          </a:prstGeom>
        </p:spPr>
      </p:pic>
      <p:pic>
        <p:nvPicPr>
          <p:cNvPr id="5" name="Google Shape;90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40444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90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3569677"/>
            <a:ext cx="12192000" cy="4204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288605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xmlns="" id="{389CD89D-C416-CB49-A6E4-4DC7595509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1258" y="5926026"/>
            <a:ext cx="1430782" cy="719807"/>
          </a:xfrm>
          <a:prstGeom prst="rect">
            <a:avLst/>
          </a:prstGeom>
        </p:spPr>
      </p:pic>
      <p:pic>
        <p:nvPicPr>
          <p:cNvPr id="7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26867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40444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Resilience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“Be a diamond.  Shine through the grind.”</a:t>
            </a:r>
          </a:p>
          <a:p>
            <a:endParaRPr lang="en-US" dirty="0"/>
          </a:p>
          <a:p>
            <a:r>
              <a:rPr lang="en-US" i="1" dirty="0"/>
              <a:t>John C. Maxwell</a:t>
            </a:r>
          </a:p>
        </p:txBody>
      </p:sp>
    </p:spTree>
    <p:extLst>
      <p:ext uri="{BB962C8B-B14F-4D97-AF65-F5344CB8AC3E}">
        <p14:creationId xmlns:p14="http://schemas.microsoft.com/office/powerpoint/2010/main" val="27470266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xmlns="" id="{389CD89D-C416-CB49-A6E4-4DC7595509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1258" y="5926026"/>
            <a:ext cx="1430782" cy="719807"/>
          </a:xfrm>
          <a:prstGeom prst="rect">
            <a:avLst/>
          </a:prstGeom>
        </p:spPr>
      </p:pic>
      <p:pic>
        <p:nvPicPr>
          <p:cNvPr id="7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26867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40444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Resilience is a Choice</a:t>
            </a:r>
          </a:p>
        </p:txBody>
      </p:sp>
      <p:sp>
        <p:nvSpPr>
          <p:cNvPr id="5" name="Subtitle 4"/>
          <p:cNvSpPr>
            <a:spLocks noGrp="1"/>
          </p:cNvSpPr>
          <p:nvPr>
            <p:ph idx="1"/>
          </p:nvPr>
        </p:nvSpPr>
        <p:spPr>
          <a:xfrm>
            <a:off x="838200" y="1624151"/>
            <a:ext cx="10515600" cy="4351338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sz="4000" dirty="0"/>
              <a:t>Resilience is the capacity to cope with stress and adversity</a:t>
            </a:r>
          </a:p>
          <a:p>
            <a:pPr>
              <a:spcAft>
                <a:spcPts val="600"/>
              </a:spcAft>
            </a:pPr>
            <a:r>
              <a:rPr lang="en-US" sz="4000" dirty="0"/>
              <a:t>It is the result of both pressure and choice</a:t>
            </a:r>
          </a:p>
          <a:p>
            <a:pPr>
              <a:spcAft>
                <a:spcPts val="600"/>
              </a:spcAft>
            </a:pPr>
            <a:r>
              <a:rPr lang="en-US" sz="4000" dirty="0"/>
              <a:t>The benefits of life’s challenges are precious</a:t>
            </a:r>
          </a:p>
          <a:p>
            <a:pPr>
              <a:spcAft>
                <a:spcPts val="600"/>
              </a:spcAft>
            </a:pPr>
            <a:r>
              <a:rPr lang="en-US" sz="4000" dirty="0"/>
              <a:t>You weren’t born with resilience, you have to practice it</a:t>
            </a:r>
          </a:p>
        </p:txBody>
      </p:sp>
    </p:spTree>
    <p:extLst>
      <p:ext uri="{BB962C8B-B14F-4D97-AF65-F5344CB8AC3E}">
        <p14:creationId xmlns:p14="http://schemas.microsoft.com/office/powerpoint/2010/main" val="22183732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xmlns="" id="{389CD89D-C416-CB49-A6E4-4DC7595509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1258" y="5926026"/>
            <a:ext cx="1430782" cy="719807"/>
          </a:xfrm>
          <a:prstGeom prst="rect">
            <a:avLst/>
          </a:prstGeom>
        </p:spPr>
      </p:pic>
      <p:pic>
        <p:nvPicPr>
          <p:cNvPr id="7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26867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40444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4A627345-589A-7740-9371-D323F13D29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4288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/>
              <a:t>Resilient Practices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15863776-FDFF-9648-B9A0-5489E8965A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39649"/>
            <a:ext cx="10515600" cy="4351338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en-US" sz="4200" dirty="0"/>
              <a:t>Make failure your friend</a:t>
            </a:r>
          </a:p>
          <a:p>
            <a:pPr>
              <a:lnSpc>
                <a:spcPct val="120000"/>
              </a:lnSpc>
            </a:pPr>
            <a:r>
              <a:rPr lang="en-US" sz="4200" dirty="0"/>
              <a:t>Failure is inevitable</a:t>
            </a:r>
          </a:p>
          <a:p>
            <a:pPr>
              <a:lnSpc>
                <a:spcPct val="120000"/>
              </a:lnSpc>
            </a:pPr>
            <a:r>
              <a:rPr lang="en-US" sz="4200" dirty="0"/>
              <a:t>Master your emotions or they will master you</a:t>
            </a:r>
          </a:p>
          <a:p>
            <a:pPr>
              <a:lnSpc>
                <a:spcPct val="120000"/>
              </a:lnSpc>
            </a:pPr>
            <a:r>
              <a:rPr lang="en-US" sz="4200" dirty="0"/>
              <a:t>Resilience is an overcoming word</a:t>
            </a:r>
          </a:p>
          <a:p>
            <a:pPr>
              <a:lnSpc>
                <a:spcPct val="120000"/>
              </a:lnSpc>
            </a:pPr>
            <a:r>
              <a:rPr lang="en-US" sz="4200" dirty="0"/>
              <a:t>Emotions are sometimes unreliable</a:t>
            </a:r>
          </a:p>
          <a:p>
            <a:pPr marL="0" indent="0">
              <a:lnSpc>
                <a:spcPct val="120000"/>
              </a:lnSpc>
              <a:buNone/>
            </a:pPr>
            <a:endParaRPr lang="en-US" sz="4200" dirty="0"/>
          </a:p>
          <a:p>
            <a:pPr marL="0" indent="0">
              <a:lnSpc>
                <a:spcPct val="120000"/>
              </a:lnSpc>
              <a:buNone/>
            </a:pPr>
            <a:r>
              <a:rPr lang="en-US" sz="4100" dirty="0"/>
              <a:t>QUESTION:  What one thing will you do to become more resilient?</a:t>
            </a:r>
          </a:p>
        </p:txBody>
      </p:sp>
    </p:spTree>
    <p:extLst>
      <p:ext uri="{BB962C8B-B14F-4D97-AF65-F5344CB8AC3E}">
        <p14:creationId xmlns:p14="http://schemas.microsoft.com/office/powerpoint/2010/main" val="33049326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xmlns="" id="{389CD89D-C416-CB49-A6E4-4DC7595509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1258" y="5926026"/>
            <a:ext cx="1430782" cy="719807"/>
          </a:xfrm>
          <a:prstGeom prst="rect">
            <a:avLst/>
          </a:prstGeom>
        </p:spPr>
      </p:pic>
      <p:pic>
        <p:nvPicPr>
          <p:cNvPr id="7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26867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40444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6600" dirty="0"/>
              <a:t/>
            </a:r>
            <a:br>
              <a:rPr lang="en-US" sz="6600" dirty="0"/>
            </a:br>
            <a:r>
              <a:rPr lang="en-US" sz="6600" dirty="0"/>
              <a:t/>
            </a:r>
            <a:br>
              <a:rPr lang="en-US" sz="6600" dirty="0"/>
            </a:br>
            <a:r>
              <a:rPr lang="en-US" sz="6600" dirty="0"/>
              <a:t/>
            </a:r>
            <a:br>
              <a:rPr lang="en-US" sz="6600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Today I will not allow my failures or my emotions to control my actions.</a:t>
            </a:r>
          </a:p>
        </p:txBody>
      </p:sp>
    </p:spTree>
    <p:extLst>
      <p:ext uri="{BB962C8B-B14F-4D97-AF65-F5344CB8AC3E}">
        <p14:creationId xmlns:p14="http://schemas.microsoft.com/office/powerpoint/2010/main" val="26454636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xmlns="" id="{389CD89D-C416-CB49-A6E4-4DC7595509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1258" y="5926026"/>
            <a:ext cx="1430782" cy="719807"/>
          </a:xfrm>
          <a:prstGeom prst="rect">
            <a:avLst/>
          </a:prstGeom>
        </p:spPr>
      </p:pic>
      <p:pic>
        <p:nvPicPr>
          <p:cNvPr id="7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26867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40444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Resilient </a:t>
            </a:r>
            <a:r>
              <a:rPr lang="en-US" dirty="0" smtClean="0"/>
              <a:t>Practices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idx="1"/>
          </p:nvPr>
        </p:nvSpPr>
        <p:spPr>
          <a:xfrm>
            <a:off x="838200" y="1670645"/>
            <a:ext cx="10515600" cy="4351338"/>
          </a:xfrm>
        </p:spPr>
        <p:txBody>
          <a:bodyPr>
            <a:normAutofit/>
          </a:bodyPr>
          <a:lstStyle/>
          <a:p>
            <a:pPr marL="471488" lvl="1" indent="-457200">
              <a:spcAft>
                <a:spcPts val="600"/>
              </a:spcAft>
            </a:pPr>
            <a:r>
              <a:rPr lang="en-US" sz="3400" dirty="0"/>
              <a:t>Get small wins under your belt</a:t>
            </a:r>
          </a:p>
          <a:p>
            <a:pPr marL="471488" lvl="1" indent="-457200">
              <a:spcAft>
                <a:spcPts val="600"/>
              </a:spcAft>
            </a:pPr>
            <a:r>
              <a:rPr lang="en-US" sz="3400" dirty="0"/>
              <a:t>Resiliency builds self-respect</a:t>
            </a:r>
          </a:p>
          <a:p>
            <a:pPr marL="471488" lvl="1" indent="-457200">
              <a:spcAft>
                <a:spcPts val="600"/>
              </a:spcAft>
            </a:pPr>
            <a:r>
              <a:rPr lang="en-US" sz="3400" dirty="0"/>
              <a:t>See the big picture</a:t>
            </a:r>
          </a:p>
          <a:p>
            <a:pPr marL="471488" lvl="1" indent="-457200">
              <a:spcAft>
                <a:spcPts val="600"/>
              </a:spcAft>
            </a:pPr>
            <a:r>
              <a:rPr lang="en-US" sz="3400" dirty="0"/>
              <a:t>Life is all about perception</a:t>
            </a:r>
          </a:p>
          <a:p>
            <a:pPr marL="471488" lvl="1" indent="-457200">
              <a:spcAft>
                <a:spcPts val="600"/>
              </a:spcAft>
            </a:pPr>
            <a:r>
              <a:rPr lang="en-US" sz="3400" dirty="0"/>
              <a:t>Resilience is endurance with direction</a:t>
            </a:r>
          </a:p>
          <a:p>
            <a:pPr marL="471488" lvl="1" indent="-457200">
              <a:spcAft>
                <a:spcPts val="600"/>
              </a:spcAft>
            </a:pPr>
            <a:r>
              <a:rPr lang="en-US" sz="3400" dirty="0"/>
              <a:t>Defeat is in the mind but resilience is in the hopeful heart</a:t>
            </a:r>
          </a:p>
        </p:txBody>
      </p:sp>
    </p:spTree>
    <p:extLst>
      <p:ext uri="{BB962C8B-B14F-4D97-AF65-F5344CB8AC3E}">
        <p14:creationId xmlns:p14="http://schemas.microsoft.com/office/powerpoint/2010/main" val="40183440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xmlns="" id="{389CD89D-C416-CB49-A6E4-4DC7595509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1258" y="5926026"/>
            <a:ext cx="1430782" cy="719807"/>
          </a:xfrm>
          <a:prstGeom prst="rect">
            <a:avLst/>
          </a:prstGeom>
        </p:spPr>
      </p:pic>
      <p:pic>
        <p:nvPicPr>
          <p:cNvPr id="7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26867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40444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84CEA9C3-0FC1-CF44-B7F7-9423148F0C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75089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100" i="1" dirty="0"/>
              <a:t/>
            </a:r>
            <a:br>
              <a:rPr lang="en-US" sz="3100" i="1" dirty="0"/>
            </a:br>
            <a:r>
              <a:rPr lang="en-US" sz="3100" i="1" dirty="0"/>
              <a:t>“Resilience is not about how hard a hit you can give…it’s about how many hits you can take and still keep moving forward becoming better with each blow.”</a:t>
            </a:r>
            <a:r>
              <a:rPr lang="en-US" sz="2800" i="1" dirty="0"/>
              <a:t/>
            </a:r>
            <a:br>
              <a:rPr lang="en-US" sz="2800" i="1" dirty="0"/>
            </a:br>
            <a:r>
              <a:rPr lang="en-US" sz="2000" dirty="0"/>
              <a:t>John C. Maxwell</a:t>
            </a:r>
            <a:endParaRPr lang="en-US" sz="2800" i="1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B4706C76-39AC-5F40-8582-18AA9E4FCE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13075"/>
            <a:ext cx="10515600" cy="3707270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QUESTIONS:  </a:t>
            </a:r>
          </a:p>
          <a:p>
            <a:pPr marL="0" indent="0">
              <a:buNone/>
            </a:pPr>
            <a:r>
              <a:rPr lang="en-US" dirty="0"/>
              <a:t>What can you attempt and accomplish right now that will increase your self-respect?</a:t>
            </a:r>
          </a:p>
          <a:p>
            <a:pPr marL="0" indent="0">
              <a:buNone/>
            </a:pPr>
            <a:r>
              <a:rPr lang="en-US" dirty="0"/>
              <a:t>What is the most important thing you have learned about resilience?</a:t>
            </a:r>
          </a:p>
          <a:p>
            <a:pPr marL="0" indent="0">
              <a:buNone/>
            </a:pPr>
            <a:r>
              <a:rPr lang="en-US" dirty="0"/>
              <a:t>What resilience choice will you make now that will help you and others?</a:t>
            </a:r>
          </a:p>
        </p:txBody>
      </p:sp>
    </p:spTree>
    <p:extLst>
      <p:ext uri="{BB962C8B-B14F-4D97-AF65-F5344CB8AC3E}">
        <p14:creationId xmlns:p14="http://schemas.microsoft.com/office/powerpoint/2010/main" val="4826435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xmlns="" id="{389CD89D-C416-CB49-A6E4-4DC7595509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1258" y="5926026"/>
            <a:ext cx="1430782" cy="719807"/>
          </a:xfrm>
          <a:prstGeom prst="rect">
            <a:avLst/>
          </a:prstGeom>
        </p:spPr>
      </p:pic>
      <p:pic>
        <p:nvPicPr>
          <p:cNvPr id="7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26867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40444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xmlns="" id="{67EB7C70-6A48-5C47-B339-332826D4C4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Today I will become better for myself and for others because I am more resilient.</a:t>
            </a:r>
          </a:p>
        </p:txBody>
      </p:sp>
    </p:spTree>
    <p:extLst>
      <p:ext uri="{BB962C8B-B14F-4D97-AF65-F5344CB8AC3E}">
        <p14:creationId xmlns:p14="http://schemas.microsoft.com/office/powerpoint/2010/main" val="31076505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C0D71A42E3A484CB33BDD31245C2699" ma:contentTypeVersion="13" ma:contentTypeDescription="Create a new document." ma:contentTypeScope="" ma:versionID="b1e75f13172c70d066a7cbcb9505334c">
  <xsd:schema xmlns:xsd="http://www.w3.org/2001/XMLSchema" xmlns:xs="http://www.w3.org/2001/XMLSchema" xmlns:p="http://schemas.microsoft.com/office/2006/metadata/properties" xmlns:ns3="f603bc31-b40c-477f-a7f2-1f1fb46cb446" xmlns:ns4="e65eec04-3065-4bab-ae08-6eaaed6d2d53" targetNamespace="http://schemas.microsoft.com/office/2006/metadata/properties" ma:root="true" ma:fieldsID="04e410a97a732122d8acae027ecb65e0" ns3:_="" ns4:_="">
    <xsd:import namespace="f603bc31-b40c-477f-a7f2-1f1fb46cb446"/>
    <xsd:import namespace="e65eec04-3065-4bab-ae08-6eaaed6d2d53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603bc31-b40c-477f-a7f2-1f1fb46cb44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65eec04-3065-4bab-ae08-6eaaed6d2d53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B1C06B0-2CDD-4DCE-9130-4C47C214193B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f603bc31-b40c-477f-a7f2-1f1fb46cb446"/>
    <ds:schemaRef ds:uri="e65eec04-3065-4bab-ae08-6eaaed6d2d53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9714E4AA-9B96-4131-91B9-DB2FFBF6A0C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FC6DFCA-D030-45A1-9FED-9F1F3108B00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603bc31-b40c-477f-a7f2-1f1fb46cb446"/>
    <ds:schemaRef ds:uri="e65eec04-3065-4bab-ae08-6eaaed6d2d5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1658</TotalTime>
  <Words>309</Words>
  <Application>Microsoft Office PowerPoint</Application>
  <PresentationFormat>Custom</PresentationFormat>
  <Paragraphs>47</Paragraphs>
  <Slides>8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 GYI Virtual Session 15 Resilience </vt:lpstr>
      <vt:lpstr>Resilience</vt:lpstr>
      <vt:lpstr>Resilience is a Choice</vt:lpstr>
      <vt:lpstr>Resilient Practices</vt:lpstr>
      <vt:lpstr>    Today I will not allow my failures or my emotions to control my actions.</vt:lpstr>
      <vt:lpstr>Resilient Practices</vt:lpstr>
      <vt:lpstr> “Resilience is not about how hard a hit you can give…it’s about how many hits you can take and still keep moving forward becoming better with each blow.” John C. Maxwell</vt:lpstr>
      <vt:lpstr>Today I will become better for myself and for others because I am more resilient.</vt:lpstr>
    </vt:vector>
  </TitlesOfParts>
  <Company>FHSD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Choices</dc:title>
  <dc:creator>BRZYCKI, KASEY</dc:creator>
  <cp:lastModifiedBy>Lorna</cp:lastModifiedBy>
  <cp:revision>59</cp:revision>
  <dcterms:created xsi:type="dcterms:W3CDTF">2020-03-20T18:21:24Z</dcterms:created>
  <dcterms:modified xsi:type="dcterms:W3CDTF">2020-04-08T18:25:44Z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0x0101003C0D71A42E3A484CB33BDD31245C2699</vt:lpwstr>
  </property>
</Properties>
</file>